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7"/>
  </p:notesMasterIdLst>
  <p:sldIdLst>
    <p:sldId id="257" r:id="rId2"/>
    <p:sldId id="259" r:id="rId3"/>
    <p:sldId id="314" r:id="rId4"/>
    <p:sldId id="261" r:id="rId5"/>
    <p:sldId id="308" r:id="rId6"/>
    <p:sldId id="306" r:id="rId7"/>
    <p:sldId id="302" r:id="rId8"/>
    <p:sldId id="305" r:id="rId9"/>
    <p:sldId id="282" r:id="rId10"/>
    <p:sldId id="284" r:id="rId11"/>
    <p:sldId id="312" r:id="rId12"/>
    <p:sldId id="265" r:id="rId13"/>
    <p:sldId id="317" r:id="rId14"/>
    <p:sldId id="316" r:id="rId15"/>
    <p:sldId id="315"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23" autoAdjust="0"/>
    <p:restoredTop sz="68154" autoAdjust="0"/>
  </p:normalViewPr>
  <p:slideViewPr>
    <p:cSldViewPr>
      <p:cViewPr varScale="1">
        <p:scale>
          <a:sx n="92" d="100"/>
          <a:sy n="92" d="100"/>
        </p:scale>
        <p:origin x="1104" y="90"/>
      </p:cViewPr>
      <p:guideLst>
        <p:guide orient="horz" pos="2160"/>
        <p:guide pos="2880"/>
      </p:guideLst>
    </p:cSldViewPr>
  </p:slideViewPr>
  <p:outlineViewPr>
    <p:cViewPr>
      <p:scale>
        <a:sx n="33" d="100"/>
        <a:sy n="33" d="100"/>
      </p:scale>
      <p:origin x="48" y="73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AFBA9-C8E5-4A27-A8DB-1464AC0D741F}" type="datetimeFigureOut">
              <a:rPr lang="tr-TR" smtClean="0"/>
              <a:pPr/>
              <a:t>29.12.2021</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CAA82F-E591-4243-A9A3-1EE1DC4C0768}" type="slidenum">
              <a:rPr lang="tr-TR" smtClean="0"/>
              <a:pPr/>
              <a:t>‹#›</a:t>
            </a:fld>
            <a:endParaRPr lang="tr-TR"/>
          </a:p>
        </p:txBody>
      </p:sp>
    </p:spTree>
    <p:extLst>
      <p:ext uri="{BB962C8B-B14F-4D97-AF65-F5344CB8AC3E}">
        <p14:creationId xmlns:p14="http://schemas.microsoft.com/office/powerpoint/2010/main" val="2856353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ea typeface="ＭＳ Ｐゴシック" panose="020B0600070205080204" pitchFamily="34" charset="-128"/>
            </a:endParaRPr>
          </a:p>
        </p:txBody>
      </p:sp>
    </p:spTree>
    <p:extLst>
      <p:ext uri="{BB962C8B-B14F-4D97-AF65-F5344CB8AC3E}">
        <p14:creationId xmlns:p14="http://schemas.microsoft.com/office/powerpoint/2010/main" val="3764103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Dikdörtgen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Düz Bağlayıcı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Başlık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Alt Başlık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Veri Yer Tutucusu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23720DD-5B6D-40BF-8493-A6B52D484E6B}" type="datetimeFigureOut">
              <a:rPr lang="tr-TR" smtClean="0"/>
              <a:pPr/>
              <a:t>29.12.2021</a:t>
            </a:fld>
            <a:endParaRPr lang="tr-TR" dirty="0"/>
          </a:p>
        </p:txBody>
      </p:sp>
      <p:sp>
        <p:nvSpPr>
          <p:cNvPr id="18" name="Altbilgi Yer Tutucusu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dirty="0"/>
          </a:p>
        </p:txBody>
      </p:sp>
      <p:sp>
        <p:nvSpPr>
          <p:cNvPr id="29" name="Slayt Numarası Yer Tutucus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302176B-0E47-46AC-8F43-DAB4B8A37D06}" type="slidenum">
              <a:rPr lang="tr-TR" smtClean="0"/>
              <a:pPr/>
              <a:t>‹#›</a:t>
            </a:fld>
            <a:endParaRPr lang="tr-T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pPr/>
              <a:t>29.12.2021</a:t>
            </a:fld>
            <a:endParaRPr lang="tr-TR" dirty="0"/>
          </a:p>
        </p:txBody>
      </p:sp>
      <p:sp>
        <p:nvSpPr>
          <p:cNvPr id="5" name="Altbilgi Yer Tutucusu 4"/>
          <p:cNvSpPr>
            <a:spLocks noGrp="1"/>
          </p:cNvSpPr>
          <p:nvPr>
            <p:ph type="ftr" sz="quarter" idx="11"/>
          </p:nvPr>
        </p:nvSpPr>
        <p:spPr/>
        <p:txBody>
          <a:bodyPr/>
          <a:lstStyle>
            <a:extLst/>
          </a:lstStyle>
          <a:p>
            <a:endParaRPr lang="tr-TR" dirty="0"/>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242816" y="6557946"/>
            <a:ext cx="2002464" cy="226902"/>
          </a:xfrm>
        </p:spPr>
        <p:txBody>
          <a:bodyPr/>
          <a:lstStyle>
            <a:extLst/>
          </a:lstStyle>
          <a:p>
            <a:fld id="{A23720DD-5B6D-40BF-8493-A6B52D484E6B}" type="datetimeFigureOut">
              <a:rPr lang="tr-TR" smtClean="0"/>
              <a:pPr/>
              <a:t>29.12.2021</a:t>
            </a:fld>
            <a:endParaRPr lang="tr-TR" dirty="0"/>
          </a:p>
        </p:txBody>
      </p:sp>
      <p:sp>
        <p:nvSpPr>
          <p:cNvPr id="5" name="Altbilgi Yer Tutucusu 4"/>
          <p:cNvSpPr>
            <a:spLocks noGrp="1"/>
          </p:cNvSpPr>
          <p:nvPr>
            <p:ph type="ftr" sz="quarter" idx="11"/>
          </p:nvPr>
        </p:nvSpPr>
        <p:spPr>
          <a:xfrm>
            <a:off x="457200" y="6556248"/>
            <a:ext cx="3657600" cy="228600"/>
          </a:xfrm>
        </p:spPr>
        <p:txBody>
          <a:bodyPr/>
          <a:lstStyle>
            <a:extLst/>
          </a:lstStyle>
          <a:p>
            <a:endParaRPr lang="tr-TR" dirty="0"/>
          </a:p>
        </p:txBody>
      </p:sp>
      <p:sp>
        <p:nvSpPr>
          <p:cNvPr id="6" name="Slayt Numarası Yer Tutucus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302176B-0E47-46AC-8F43-DAB4B8A37D06}"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pPr/>
              <a:t>29.12.2021</a:t>
            </a:fld>
            <a:endParaRPr lang="tr-TR" dirty="0"/>
          </a:p>
        </p:txBody>
      </p:sp>
      <p:sp>
        <p:nvSpPr>
          <p:cNvPr id="5" name="Altbilgi Yer Tutucusu 4"/>
          <p:cNvSpPr>
            <a:spLocks noGrp="1"/>
          </p:cNvSpPr>
          <p:nvPr>
            <p:ph type="ftr" sz="quarter" idx="11"/>
          </p:nvPr>
        </p:nvSpPr>
        <p:spPr/>
        <p:txBody>
          <a:bodyPr/>
          <a:lstStyle>
            <a:extLst/>
          </a:lstStyle>
          <a:p>
            <a:endParaRPr lang="tr-TR" dirty="0"/>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23720DD-5B6D-40BF-8493-A6B52D484E6B}" type="datetimeFigureOut">
              <a:rPr lang="tr-TR" smtClean="0"/>
              <a:pPr/>
              <a:t>29.12.2021</a:t>
            </a:fld>
            <a:endParaRPr lang="tr-TR" dirty="0"/>
          </a:p>
        </p:txBody>
      </p:sp>
      <p:sp>
        <p:nvSpPr>
          <p:cNvPr id="5" name="Altbilgi Yer Tutucusu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dirty="0"/>
          </a:p>
        </p:txBody>
      </p:sp>
      <p:sp>
        <p:nvSpPr>
          <p:cNvPr id="6" name="Slayt Numarası Yer Tutucusu 5"/>
          <p:cNvSpPr>
            <a:spLocks noGrp="1"/>
          </p:cNvSpPr>
          <p:nvPr>
            <p:ph type="sldNum" sz="quarter" idx="12"/>
          </p:nvPr>
        </p:nvSpPr>
        <p:spPr>
          <a:xfrm>
            <a:off x="6733952" y="6555112"/>
            <a:ext cx="588336" cy="228600"/>
          </a:xfrm>
        </p:spPr>
        <p:txBody>
          <a:bodyPr/>
          <a:lstStyle>
            <a:extLst/>
          </a:lstStyle>
          <a:p>
            <a:fld id="{F302176B-0E47-46AC-8F43-DAB4B8A37D06}" type="slidenum">
              <a:rPr lang="tr-TR" smtClean="0"/>
              <a:pPr/>
              <a:t>‹#›</a:t>
            </a:fld>
            <a:endParaRPr lang="tr-T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pPr/>
              <a:t>29.12.2021</a:t>
            </a:fld>
            <a:endParaRPr lang="tr-TR" dirty="0"/>
          </a:p>
        </p:txBody>
      </p:sp>
      <p:sp>
        <p:nvSpPr>
          <p:cNvPr id="6" name="Altbilgi Yer Tutucusu 5"/>
          <p:cNvSpPr>
            <a:spLocks noGrp="1"/>
          </p:cNvSpPr>
          <p:nvPr>
            <p:ph type="ftr" sz="quarter" idx="11"/>
          </p:nvPr>
        </p:nvSpPr>
        <p:spPr/>
        <p:txBody>
          <a:bodyPr/>
          <a:lstStyle>
            <a:extLst/>
          </a:lstStyle>
          <a:p>
            <a:endParaRPr lang="tr-TR" dirty="0"/>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pPr/>
              <a:t>29.12.2021</a:t>
            </a:fld>
            <a:endParaRPr lang="tr-TR" dirty="0"/>
          </a:p>
        </p:txBody>
      </p:sp>
      <p:sp>
        <p:nvSpPr>
          <p:cNvPr id="8" name="Altbilgi Yer Tutucusu 7"/>
          <p:cNvSpPr>
            <a:spLocks noGrp="1"/>
          </p:cNvSpPr>
          <p:nvPr>
            <p:ph type="ftr" sz="quarter" idx="11"/>
          </p:nvPr>
        </p:nvSpPr>
        <p:spPr/>
        <p:txBody>
          <a:bodyPr/>
          <a:lstStyle>
            <a:extLst/>
          </a:lstStyle>
          <a:p>
            <a:endParaRPr lang="tr-TR" dirty="0"/>
          </a:p>
        </p:txBody>
      </p:sp>
      <p:sp>
        <p:nvSpPr>
          <p:cNvPr id="9" name="Slayt Numarası Yer Tutucusu 8"/>
          <p:cNvSpPr>
            <a:spLocks noGrp="1"/>
          </p:cNvSpPr>
          <p:nvPr>
            <p:ph type="sldNum" sz="quarter" idx="12"/>
          </p:nvPr>
        </p:nvSpPr>
        <p:spPr/>
        <p:txBody>
          <a:bodyPr/>
          <a:lstStyle>
            <a:extLst/>
          </a:lstStyle>
          <a:p>
            <a:fld id="{F302176B-0E47-46AC-8F43-DAB4B8A37D06}"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A23720DD-5B6D-40BF-8493-A6B52D484E6B}" type="datetimeFigureOut">
              <a:rPr lang="tr-TR" smtClean="0"/>
              <a:pPr/>
              <a:t>29.12.2021</a:t>
            </a:fld>
            <a:endParaRPr lang="tr-TR" dirty="0"/>
          </a:p>
        </p:txBody>
      </p:sp>
      <p:sp>
        <p:nvSpPr>
          <p:cNvPr id="4" name="Altbilgi Yer Tutucusu 3"/>
          <p:cNvSpPr>
            <a:spLocks noGrp="1"/>
          </p:cNvSpPr>
          <p:nvPr>
            <p:ph type="ftr" sz="quarter" idx="11"/>
          </p:nvPr>
        </p:nvSpPr>
        <p:spPr/>
        <p:txBody>
          <a:bodyPr/>
          <a:lstStyle>
            <a:extLst/>
          </a:lstStyle>
          <a:p>
            <a:endParaRPr lang="tr-TR" dirty="0"/>
          </a:p>
        </p:txBody>
      </p:sp>
      <p:sp>
        <p:nvSpPr>
          <p:cNvPr id="5" name="Slayt Numarası Yer Tutucusu 4"/>
          <p:cNvSpPr>
            <a:spLocks noGrp="1"/>
          </p:cNvSpPr>
          <p:nvPr>
            <p:ph type="sldNum" sz="quarter" idx="12"/>
          </p:nvPr>
        </p:nvSpPr>
        <p:spPr/>
        <p:txBody>
          <a:bodyPr/>
          <a:lstStyle>
            <a:extLst/>
          </a:lstStyle>
          <a:p>
            <a:fld id="{F302176B-0E47-46AC-8F43-DAB4B8A37D06}"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solidFill>
                  <a:schemeClr val="tx2"/>
                </a:solidFill>
              </a:defRPr>
            </a:lvl1pPr>
            <a:extLst/>
          </a:lstStyle>
          <a:p>
            <a:fld id="{A23720DD-5B6D-40BF-8493-A6B52D484E6B}" type="datetimeFigureOut">
              <a:rPr lang="tr-TR" smtClean="0"/>
              <a:pPr/>
              <a:t>29.12.2021</a:t>
            </a:fld>
            <a:endParaRPr lang="tr-TR" dirty="0"/>
          </a:p>
        </p:txBody>
      </p:sp>
      <p:sp>
        <p:nvSpPr>
          <p:cNvPr id="3" name="Altbilgi Yer Tutucusu 2"/>
          <p:cNvSpPr>
            <a:spLocks noGrp="1"/>
          </p:cNvSpPr>
          <p:nvPr>
            <p:ph type="ftr" sz="quarter" idx="11"/>
          </p:nvPr>
        </p:nvSpPr>
        <p:spPr/>
        <p:txBody>
          <a:bodyPr/>
          <a:lstStyle>
            <a:lvl1pPr>
              <a:defRPr>
                <a:solidFill>
                  <a:schemeClr val="tx2"/>
                </a:solidFill>
              </a:defRPr>
            </a:lvl1pPr>
            <a:extLst/>
          </a:lstStyle>
          <a:p>
            <a:endParaRPr lang="tr-TR" dirty="0"/>
          </a:p>
        </p:txBody>
      </p:sp>
      <p:sp>
        <p:nvSpPr>
          <p:cNvPr id="4" name="Slayt Numarası Yer Tutucusu 3"/>
          <p:cNvSpPr>
            <a:spLocks noGrp="1"/>
          </p:cNvSpPr>
          <p:nvPr>
            <p:ph type="sldNum" sz="quarter" idx="12"/>
          </p:nvPr>
        </p:nvSpPr>
        <p:spPr/>
        <p:txBody>
          <a:bodyPr/>
          <a:lstStyle>
            <a:extLst/>
          </a:lstStyle>
          <a:p>
            <a:fld id="{F302176B-0E47-46AC-8F43-DAB4B8A37D06}"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pPr/>
              <a:t>29.12.2021</a:t>
            </a:fld>
            <a:endParaRPr lang="tr-TR" dirty="0"/>
          </a:p>
        </p:txBody>
      </p:sp>
      <p:sp>
        <p:nvSpPr>
          <p:cNvPr id="6" name="Altbilgi Yer Tutucusu 5"/>
          <p:cNvSpPr>
            <a:spLocks noGrp="1"/>
          </p:cNvSpPr>
          <p:nvPr>
            <p:ph type="ftr" sz="quarter" idx="11"/>
          </p:nvPr>
        </p:nvSpPr>
        <p:spPr/>
        <p:txBody>
          <a:bodyPr/>
          <a:lstStyle>
            <a:extLst/>
          </a:lstStyle>
          <a:p>
            <a:endParaRPr lang="tr-TR" dirty="0"/>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Dikdörtgen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Dikdörtgen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Başlık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Metin Yer Tutucus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pPr/>
              <a:t>29.12.2021</a:t>
            </a:fld>
            <a:endParaRPr lang="tr-TR" dirty="0"/>
          </a:p>
        </p:txBody>
      </p:sp>
      <p:sp>
        <p:nvSpPr>
          <p:cNvPr id="6" name="Altbilgi Yer Tutucusu 5"/>
          <p:cNvSpPr>
            <a:spLocks noGrp="1"/>
          </p:cNvSpPr>
          <p:nvPr>
            <p:ph type="ftr" sz="quarter" idx="11"/>
          </p:nvPr>
        </p:nvSpPr>
        <p:spPr/>
        <p:txBody>
          <a:bodyPr/>
          <a:lstStyle>
            <a:extLst/>
          </a:lstStyle>
          <a:p>
            <a:endParaRPr lang="tr-TR" dirty="0"/>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pPr/>
              <a:t>‹#›</a:t>
            </a:fld>
            <a:endParaRPr lang="tr-TR" dirty="0"/>
          </a:p>
        </p:txBody>
      </p:sp>
      <p:sp>
        <p:nvSpPr>
          <p:cNvPr id="10" name="Resim Yer Tutucus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Başlık Yer Tutucus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Metin Yer Tutucusu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Veri Yer Tutucusu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23720DD-5B6D-40BF-8493-A6B52D484E6B}" type="datetimeFigureOut">
              <a:rPr lang="tr-TR" smtClean="0"/>
              <a:pPr/>
              <a:t>29.12.2021</a:t>
            </a:fld>
            <a:endParaRPr lang="tr-TR" dirty="0"/>
          </a:p>
        </p:txBody>
      </p:sp>
      <p:sp>
        <p:nvSpPr>
          <p:cNvPr id="4" name="Altbilgi Yer Tutucusu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dirty="0"/>
          </a:p>
        </p:txBody>
      </p:sp>
      <p:sp>
        <p:nvSpPr>
          <p:cNvPr id="16" name="Slayt Numarası Yer Tutucus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302176B-0E47-46AC-8F43-DAB4B8A37D06}"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30444" y="4221088"/>
            <a:ext cx="9144000" cy="2232248"/>
          </a:xfrm>
        </p:spPr>
        <p:txBody>
          <a:bodyPr>
            <a:normAutofit fontScale="47500" lnSpcReduction="20000"/>
          </a:bodyPr>
          <a:lstStyle/>
          <a:p>
            <a:pPr marL="68580" indent="0">
              <a:buNone/>
            </a:pPr>
            <a:endParaRPr lang="tr-TR" sz="3100" b="1" dirty="0" smtClean="0">
              <a:solidFill>
                <a:srgbClr val="FF0000"/>
              </a:solidFill>
            </a:endParaRPr>
          </a:p>
          <a:p>
            <a:pPr marL="68580" indent="0">
              <a:buNone/>
            </a:pPr>
            <a:endParaRPr lang="tr-TR" sz="3100" b="1" dirty="0">
              <a:solidFill>
                <a:srgbClr val="FF0000"/>
              </a:solidFill>
            </a:endParaRPr>
          </a:p>
          <a:p>
            <a:pPr marL="68580" indent="0">
              <a:buNone/>
            </a:pPr>
            <a:r>
              <a:rPr lang="tr-TR" sz="3100" b="1" dirty="0" smtClean="0">
                <a:solidFill>
                  <a:srgbClr val="FF0000"/>
                </a:solidFill>
              </a:rPr>
              <a:t>                         Abdullah ŞENCAN</a:t>
            </a:r>
          </a:p>
          <a:p>
            <a:pPr marL="68580" indent="0">
              <a:buNone/>
            </a:pPr>
            <a:endParaRPr lang="tr-TR" sz="2100" b="1" dirty="0" smtClean="0">
              <a:solidFill>
                <a:srgbClr val="FF0000"/>
              </a:solidFill>
            </a:endParaRPr>
          </a:p>
          <a:p>
            <a:pPr marL="68580" indent="0">
              <a:buNone/>
            </a:pPr>
            <a:r>
              <a:rPr lang="tr-TR" sz="3100" b="1" dirty="0" smtClean="0">
                <a:solidFill>
                  <a:srgbClr val="FF0000"/>
                </a:solidFill>
              </a:rPr>
              <a:t>                   Okul </a:t>
            </a:r>
            <a:r>
              <a:rPr lang="tr-TR" sz="3100" b="1" dirty="0" smtClean="0">
                <a:solidFill>
                  <a:srgbClr val="FF0000"/>
                </a:solidFill>
              </a:rPr>
              <a:t>Rehberlik </a:t>
            </a:r>
            <a:r>
              <a:rPr lang="tr-TR" sz="3100" b="1" dirty="0" smtClean="0">
                <a:solidFill>
                  <a:srgbClr val="FF0000"/>
                </a:solidFill>
              </a:rPr>
              <a:t>Öğretmeni</a:t>
            </a:r>
          </a:p>
          <a:p>
            <a:pPr marL="68580" indent="0" algn="ctr">
              <a:buNone/>
            </a:pPr>
            <a:endParaRPr lang="tr-TR" sz="4400" dirty="0"/>
          </a:p>
          <a:p>
            <a:pPr marL="68580" indent="0" algn="ctr">
              <a:buNone/>
            </a:pPr>
            <a:endParaRPr lang="tr-TR" sz="4400" dirty="0" smtClean="0"/>
          </a:p>
          <a:p>
            <a:pPr marL="68580" indent="0" algn="ctr">
              <a:buNone/>
            </a:pPr>
            <a:endParaRPr lang="tr-TR" sz="4400" dirty="0"/>
          </a:p>
          <a:p>
            <a:pPr marL="68580" indent="0" algn="ctr">
              <a:buNone/>
            </a:pPr>
            <a:r>
              <a:rPr lang="tr-TR" sz="4400" dirty="0" smtClean="0"/>
              <a:t>Karaman Türkiye Odalar Ve Borsalar Birli</a:t>
            </a:r>
            <a:r>
              <a:rPr lang="tr-TR" sz="3600" dirty="0" smtClean="0"/>
              <a:t>ğ</a:t>
            </a:r>
            <a:r>
              <a:rPr lang="tr-TR" sz="4400" dirty="0" smtClean="0"/>
              <a:t>i Fen Lisesi Tanıtım </a:t>
            </a:r>
            <a:r>
              <a:rPr lang="tr-TR" sz="4400" dirty="0"/>
              <a:t>S</a:t>
            </a:r>
            <a:r>
              <a:rPr lang="tr-TR" sz="4400" dirty="0" smtClean="0"/>
              <a:t>unumu</a:t>
            </a:r>
          </a:p>
        </p:txBody>
      </p:sp>
      <p:pic>
        <p:nvPicPr>
          <p:cNvPr id="7" name="Resim Yer Tutucusu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486" r="12486"/>
          <a:stretch>
            <a:fillRect/>
          </a:stretch>
        </p:blipFill>
        <p:spPr>
          <a:xfrm>
            <a:off x="0" y="0"/>
            <a:ext cx="9144000" cy="4221088"/>
          </a:xfrm>
        </p:spPr>
      </p:pic>
    </p:spTree>
    <p:extLst>
      <p:ext uri="{BB962C8B-B14F-4D97-AF65-F5344CB8AC3E}">
        <p14:creationId xmlns:p14="http://schemas.microsoft.com/office/powerpoint/2010/main" val="335142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circle(in)">
                                      <p:cBhvr>
                                        <p:cTn id="17" dur="20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DELL\Desktop\k_20141618_file-23.jpg"/>
          <p:cNvPicPr>
            <a:picLocks noChangeAspect="1" noChangeArrowheads="1"/>
          </p:cNvPicPr>
          <p:nvPr/>
        </p:nvPicPr>
        <p:blipFill>
          <a:blip r:embed="rId2" cstate="print"/>
          <a:srcRect/>
          <a:stretch>
            <a:fillRect/>
          </a:stretch>
        </p:blipFill>
        <p:spPr bwMode="auto">
          <a:xfrm>
            <a:off x="0" y="0"/>
            <a:ext cx="81724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knisyen\Desktop\01181814_2020_kazananlar5_CalYYma_Yuzeyi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085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2913" y="5236165"/>
            <a:ext cx="9144000" cy="1484784"/>
          </a:xfrm>
        </p:spPr>
        <p:txBody>
          <a:bodyPr>
            <a:noAutofit/>
          </a:bodyPr>
          <a:lstStyle/>
          <a:p>
            <a:pPr algn="ctr"/>
            <a:endParaRPr lang="tr-TR" sz="2800" dirty="0" smtClean="0">
              <a:latin typeface="Open Sans"/>
            </a:endParaRPr>
          </a:p>
          <a:p>
            <a:pPr algn="ctr"/>
            <a:r>
              <a:rPr lang="tr-TR" sz="3600" dirty="0" smtClean="0">
                <a:latin typeface="Open Sans"/>
              </a:rPr>
              <a:t>ÖĞRENCİMİZ ÖZENÇ </a:t>
            </a:r>
            <a:r>
              <a:rPr lang="tr-TR" sz="3600" dirty="0">
                <a:latin typeface="Open Sans"/>
              </a:rPr>
              <a:t>UĞUR</a:t>
            </a:r>
            <a:r>
              <a:rPr lang="tr-TR" sz="3600" dirty="0" smtClean="0">
                <a:latin typeface="Open Sans"/>
              </a:rPr>
              <a:t> </a:t>
            </a:r>
            <a:r>
              <a:rPr lang="tr-TR" sz="3600" dirty="0">
                <a:latin typeface="Open Sans"/>
              </a:rPr>
              <a:t>TÜRKİYE </a:t>
            </a:r>
            <a:r>
              <a:rPr lang="tr-TR" sz="3600" dirty="0" smtClean="0">
                <a:latin typeface="Open Sans"/>
              </a:rPr>
              <a:t>53.sü olmuştur.</a:t>
            </a:r>
            <a:endParaRPr lang="tr-TR" sz="3600" dirty="0">
              <a:latin typeface="Open Sans"/>
            </a:endParaRPr>
          </a:p>
        </p:txBody>
      </p:sp>
      <p:pic>
        <p:nvPicPr>
          <p:cNvPr id="5" name="Resim Yer Tutucusu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819" r="12819"/>
          <a:stretch>
            <a:fillRect/>
          </a:stretch>
        </p:blipFill>
        <p:spPr>
          <a:xfrm>
            <a:off x="53752" y="969651"/>
            <a:ext cx="9036496" cy="4266514"/>
          </a:xfrm>
        </p:spPr>
      </p:pic>
      <p:sp>
        <p:nvSpPr>
          <p:cNvPr id="4" name="Dikdörtgen 3"/>
          <p:cNvSpPr/>
          <p:nvPr/>
        </p:nvSpPr>
        <p:spPr>
          <a:xfrm>
            <a:off x="0" y="1604"/>
            <a:ext cx="8172400" cy="830997"/>
          </a:xfrm>
          <a:prstGeom prst="rect">
            <a:avLst/>
          </a:prstGeom>
        </p:spPr>
        <p:txBody>
          <a:bodyPr wrap="square">
            <a:spAutoFit/>
          </a:bodyPr>
          <a:lstStyle/>
          <a:p>
            <a:r>
              <a:rPr lang="tr-TR" sz="2400" b="1" dirty="0"/>
              <a:t>Her yıl ÖSYM sınavında Karaman'ın en başarılı okulu olma özelliğine sahiptir.</a:t>
            </a:r>
            <a:endParaRPr lang="tr-TR" sz="2400" dirty="0"/>
          </a:p>
        </p:txBody>
      </p:sp>
    </p:spTree>
    <p:extLst>
      <p:ext uri="{BB962C8B-B14F-4D97-AF65-F5344CB8AC3E}">
        <p14:creationId xmlns:p14="http://schemas.microsoft.com/office/powerpoint/2010/main" val="1241405338"/>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Yer Tutucusu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9" b="19"/>
          <a:stretch>
            <a:fillRect/>
          </a:stretch>
        </p:blipFill>
        <p:spPr>
          <a:xfrm>
            <a:off x="0" y="44624"/>
            <a:ext cx="9144000" cy="6768752"/>
          </a:xfrm>
        </p:spPr>
      </p:pic>
    </p:spTree>
    <p:extLst>
      <p:ext uri="{BB962C8B-B14F-4D97-AF65-F5344CB8AC3E}">
        <p14:creationId xmlns:p14="http://schemas.microsoft.com/office/powerpoint/2010/main" val="4281740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Projelerimiz</a:t>
            </a:r>
            <a:endParaRPr lang="tr-TR" dirty="0"/>
          </a:p>
        </p:txBody>
      </p:sp>
      <p:sp>
        <p:nvSpPr>
          <p:cNvPr id="3" name="İçerik Yer Tutucusu 2"/>
          <p:cNvSpPr>
            <a:spLocks noGrp="1"/>
          </p:cNvSpPr>
          <p:nvPr>
            <p:ph idx="1"/>
          </p:nvPr>
        </p:nvSpPr>
        <p:spPr>
          <a:xfrm>
            <a:off x="323528" y="1609416"/>
            <a:ext cx="7848872" cy="4846320"/>
          </a:xfrm>
        </p:spPr>
        <p:txBody>
          <a:bodyPr>
            <a:normAutofit fontScale="92500"/>
          </a:bodyPr>
          <a:lstStyle/>
          <a:p>
            <a:pPr marL="0" indent="0">
              <a:buNone/>
            </a:pPr>
            <a:r>
              <a:rPr lang="tr-TR" b="1" dirty="0"/>
              <a:t>Proje okulları arasında her yıl düzenlenen bilim kampında, 2019 yılında fizik alanında yapmış olduğu “Aydın Yol Projesi” ile Türkiye birinciliğini almıştır. </a:t>
            </a:r>
            <a:endParaRPr lang="tr-TR" b="1" dirty="0" smtClean="0"/>
          </a:p>
          <a:p>
            <a:pPr marL="0" indent="0">
              <a:buNone/>
            </a:pPr>
            <a:endParaRPr lang="tr-TR" b="1" dirty="0"/>
          </a:p>
          <a:p>
            <a:pPr marL="0" indent="0">
              <a:buNone/>
            </a:pPr>
            <a:r>
              <a:rPr lang="tr-TR" b="1" dirty="0" smtClean="0"/>
              <a:t>Yine </a:t>
            </a:r>
            <a:r>
              <a:rPr lang="tr-TR" b="1" dirty="0"/>
              <a:t>Biyolojide sistem alanında düzenlenen ulusal çaptaki yarışmada Türkiye birincisi olmuştur. </a:t>
            </a:r>
            <a:endParaRPr lang="tr-TR" b="1" dirty="0" smtClean="0"/>
          </a:p>
          <a:p>
            <a:pPr marL="0" indent="0">
              <a:buNone/>
            </a:pPr>
            <a:endParaRPr lang="tr-TR" b="1" dirty="0"/>
          </a:p>
          <a:p>
            <a:pPr marL="0" indent="0">
              <a:buNone/>
            </a:pPr>
            <a:r>
              <a:rPr lang="tr-TR" b="1" dirty="0" smtClean="0"/>
              <a:t>Bunların </a:t>
            </a:r>
            <a:r>
              <a:rPr lang="tr-TR" b="1" dirty="0"/>
              <a:t>yanında, 4004 - 4006 - 4007 TÜBİTAK bilim fuarlarına, çeşitli projelerle düzenli olarak katılmaktadır. Ayrıca son 3 yıldır Fen liselerinin kendi aralarında düzenlediği bilim kongrelerinde de görev almaktadır.</a:t>
            </a:r>
            <a:endParaRPr lang="tr-TR" dirty="0"/>
          </a:p>
        </p:txBody>
      </p:sp>
    </p:spTree>
    <p:extLst>
      <p:ext uri="{BB962C8B-B14F-4D97-AF65-F5344CB8AC3E}">
        <p14:creationId xmlns:p14="http://schemas.microsoft.com/office/powerpoint/2010/main" val="4083840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4821" y="0"/>
            <a:ext cx="7239000" cy="1143000"/>
          </a:xfrm>
        </p:spPr>
        <p:txBody>
          <a:bodyPr/>
          <a:lstStyle/>
          <a:p>
            <a:r>
              <a:rPr lang="tr-TR" i="1" u="sng" dirty="0" smtClean="0"/>
              <a:t>Ulaşım ve İletişim bilgileri :</a:t>
            </a:r>
            <a:endParaRPr lang="tr-TR" i="1" u="sng" dirty="0"/>
          </a:p>
        </p:txBody>
      </p:sp>
      <p:sp>
        <p:nvSpPr>
          <p:cNvPr id="3" name="İçerik Yer Tutucusu 2"/>
          <p:cNvSpPr>
            <a:spLocks noGrp="1"/>
          </p:cNvSpPr>
          <p:nvPr>
            <p:ph idx="1"/>
          </p:nvPr>
        </p:nvSpPr>
        <p:spPr/>
        <p:txBody>
          <a:bodyPr>
            <a:normAutofit fontScale="92500" lnSpcReduction="10000"/>
          </a:bodyPr>
          <a:lstStyle/>
          <a:p>
            <a:pPr marL="0" indent="0">
              <a:buNone/>
            </a:pPr>
            <a:r>
              <a:rPr lang="tr-TR" sz="2400" b="1" dirty="0"/>
              <a:t>Karaman merkez üniversite mahallesinde yer alan okulumuz, oldukça kolay ve çeşitli ulaşım imkânlarına sahiptir</a:t>
            </a:r>
            <a:r>
              <a:rPr lang="tr-TR" sz="2400" b="1" dirty="0" smtClean="0"/>
              <a:t>.</a:t>
            </a:r>
          </a:p>
          <a:p>
            <a:pPr marL="0" indent="0">
              <a:buNone/>
            </a:pPr>
            <a:endParaRPr lang="tr-TR" sz="2400" b="1" dirty="0"/>
          </a:p>
          <a:p>
            <a:pPr marL="0" indent="0">
              <a:buNone/>
            </a:pPr>
            <a:endParaRPr lang="tr-TR" sz="2400" b="1" dirty="0" smtClean="0"/>
          </a:p>
          <a:p>
            <a:pPr marL="0" indent="0">
              <a:buNone/>
            </a:pPr>
            <a:endParaRPr lang="tr-TR" sz="2400" dirty="0" smtClean="0"/>
          </a:p>
          <a:p>
            <a:pPr marL="0" indent="0">
              <a:buNone/>
            </a:pPr>
            <a:endParaRPr lang="tr-TR" sz="2400" dirty="0" smtClean="0"/>
          </a:p>
          <a:p>
            <a:pPr marL="0" indent="0">
              <a:buNone/>
            </a:pPr>
            <a:endParaRPr lang="tr-TR" sz="2400" dirty="0"/>
          </a:p>
          <a:p>
            <a:pPr marL="0" indent="0">
              <a:buNone/>
            </a:pPr>
            <a:endParaRPr lang="tr-TR" sz="2400" dirty="0"/>
          </a:p>
          <a:p>
            <a:pPr marL="0" indent="0">
              <a:buNone/>
            </a:pPr>
            <a:r>
              <a:rPr lang="tr-TR" sz="2400" b="1" dirty="0" smtClean="0">
                <a:solidFill>
                  <a:srgbClr val="FF0000"/>
                </a:solidFill>
              </a:rPr>
              <a:t>Bu slayt başta olmak üzere daha detaylı bilgileri oklumuzun web sayfasından takip edebilirsiniz. </a:t>
            </a:r>
          </a:p>
          <a:p>
            <a:pPr marL="0" indent="0">
              <a:buNone/>
            </a:pPr>
            <a:endParaRPr lang="tr-TR" sz="2400" b="1" dirty="0">
              <a:solidFill>
                <a:srgbClr val="FF0000"/>
              </a:solidFill>
            </a:endParaRPr>
          </a:p>
          <a:p>
            <a:pPr marL="0" indent="0" algn="ctr">
              <a:buNone/>
            </a:pPr>
            <a:r>
              <a:rPr lang="tr-TR" sz="2400" b="1" dirty="0" smtClean="0">
                <a:solidFill>
                  <a:srgbClr val="FF0000"/>
                </a:solidFill>
              </a:rPr>
              <a:t>http</a:t>
            </a:r>
            <a:r>
              <a:rPr lang="tr-TR" sz="2400" b="1" dirty="0">
                <a:solidFill>
                  <a:srgbClr val="FF0000"/>
                </a:solidFill>
              </a:rPr>
              <a:t>://karamanfen.meb.k12.tr</a:t>
            </a:r>
            <a:r>
              <a:rPr lang="tr-TR" sz="2400" dirty="0">
                <a:solidFill>
                  <a:srgbClr val="FF0000"/>
                </a:solidFill>
              </a:rPr>
              <a:t> </a:t>
            </a:r>
            <a:endParaRPr lang="tr-TR" sz="2400" dirty="0"/>
          </a:p>
        </p:txBody>
      </p:sp>
      <p:graphicFrame>
        <p:nvGraphicFramePr>
          <p:cNvPr id="4" name="Tablo 3"/>
          <p:cNvGraphicFramePr>
            <a:graphicFrameLocks noGrp="1"/>
          </p:cNvGraphicFramePr>
          <p:nvPr>
            <p:extLst>
              <p:ext uri="{D42A27DB-BD31-4B8C-83A1-F6EECF244321}">
                <p14:modId xmlns:p14="http://schemas.microsoft.com/office/powerpoint/2010/main" val="2332786309"/>
              </p:ext>
            </p:extLst>
          </p:nvPr>
        </p:nvGraphicFramePr>
        <p:xfrm>
          <a:off x="455890" y="2778745"/>
          <a:ext cx="7644501" cy="2056340"/>
        </p:xfrm>
        <a:graphic>
          <a:graphicData uri="http://schemas.openxmlformats.org/drawingml/2006/table">
            <a:tbl>
              <a:tblPr/>
              <a:tblGrid>
                <a:gridCol w="2548167"/>
                <a:gridCol w="139170"/>
                <a:gridCol w="4957164"/>
              </a:tblGrid>
              <a:tr h="847059">
                <a:tc gridSpan="3">
                  <a:txBody>
                    <a:bodyPr/>
                    <a:lstStyle/>
                    <a:p>
                      <a:pPr fontAlgn="t"/>
                      <a:r>
                        <a:rPr lang="tr-TR" sz="2000" b="1" u="none" strike="noStrike" dirty="0" smtClean="0">
                          <a:solidFill>
                            <a:srgbClr val="1295D5"/>
                          </a:solidFill>
                          <a:effectLst/>
                        </a:rPr>
                        <a:t>Telefon                     </a:t>
                      </a:r>
                      <a:r>
                        <a:rPr lang="tr-TR" sz="2000" b="1" u="none" strike="noStrike" baseline="0" dirty="0" smtClean="0">
                          <a:solidFill>
                            <a:srgbClr val="1295D5"/>
                          </a:solidFill>
                          <a:effectLst/>
                        </a:rPr>
                        <a:t> </a:t>
                      </a:r>
                      <a:r>
                        <a:rPr lang="tr-TR" sz="2000" dirty="0" smtClean="0">
                          <a:effectLst/>
                        </a:rPr>
                        <a:t>:</a:t>
                      </a:r>
                      <a:r>
                        <a:rPr lang="tr-TR" sz="2000" baseline="0" dirty="0" smtClean="0">
                          <a:effectLst/>
                        </a:rPr>
                        <a:t>    </a:t>
                      </a:r>
                      <a:r>
                        <a:rPr lang="tr-TR" sz="2000" dirty="0" smtClean="0">
                          <a:effectLst/>
                        </a:rPr>
                        <a:t>Okul</a:t>
                      </a:r>
                      <a:r>
                        <a:rPr lang="tr-TR" sz="2000" baseline="0" dirty="0" smtClean="0">
                          <a:effectLst/>
                        </a:rPr>
                        <a:t> Tel           :      </a:t>
                      </a:r>
                      <a:r>
                        <a:rPr lang="fi-FI" sz="2000" dirty="0" smtClean="0">
                          <a:effectLst/>
                        </a:rPr>
                        <a:t>0 </a:t>
                      </a:r>
                      <a:r>
                        <a:rPr lang="fi-FI" sz="2000" dirty="0">
                          <a:effectLst/>
                        </a:rPr>
                        <a:t>338 228 02 36 </a:t>
                      </a:r>
                      <a:endParaRPr lang="tr-TR" sz="2000" dirty="0" smtClean="0">
                        <a:effectLst/>
                      </a:endParaRPr>
                    </a:p>
                    <a:p>
                      <a:pPr fontAlgn="t"/>
                      <a:endParaRPr lang="tr-TR" sz="2000" dirty="0" smtClean="0">
                        <a:effectLst/>
                      </a:endParaRPr>
                    </a:p>
                    <a:p>
                      <a:pPr fontAlgn="t"/>
                      <a:r>
                        <a:rPr lang="tr-TR" sz="2000" dirty="0" smtClean="0">
                          <a:effectLst/>
                        </a:rPr>
                        <a:t>                                       </a:t>
                      </a:r>
                      <a:r>
                        <a:rPr lang="fi-FI" sz="2000" dirty="0" smtClean="0">
                          <a:effectLst/>
                        </a:rPr>
                        <a:t>Pansiyon Tel</a:t>
                      </a:r>
                      <a:r>
                        <a:rPr lang="tr-TR" sz="2000" dirty="0" smtClean="0">
                          <a:effectLst/>
                        </a:rPr>
                        <a:t>     :      </a:t>
                      </a:r>
                      <a:r>
                        <a:rPr lang="fi-FI" sz="2000" dirty="0" smtClean="0">
                          <a:effectLst/>
                        </a:rPr>
                        <a:t>0 </a:t>
                      </a:r>
                      <a:r>
                        <a:rPr lang="fi-FI" sz="2000" dirty="0">
                          <a:effectLst/>
                        </a:rPr>
                        <a:t>338 228 02 37</a:t>
                      </a:r>
                    </a:p>
                  </a:txBody>
                  <a:tcPr marL="56885" marR="56885" marT="56885" marB="5688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pPr fontAlgn="t"/>
                      <a:endParaRPr lang="tr-TR" sz="2000" dirty="0">
                        <a:effectLst/>
                      </a:endParaRPr>
                    </a:p>
                  </a:txBody>
                  <a:tcPr marL="56885" marR="56885" marT="56885" marB="5688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pPr fontAlgn="t"/>
                      <a:endParaRPr lang="fi-FI" sz="2000" dirty="0">
                        <a:effectLst/>
                      </a:endParaRPr>
                    </a:p>
                  </a:txBody>
                  <a:tcPr marL="56885" marR="56885" marT="56885" marB="5688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847059">
                <a:tc>
                  <a:txBody>
                    <a:bodyPr/>
                    <a:lstStyle/>
                    <a:p>
                      <a:pPr fontAlgn="t"/>
                      <a:endParaRPr lang="tr-TR" sz="2000" b="1" u="none" strike="noStrike" dirty="0" smtClean="0">
                        <a:solidFill>
                          <a:srgbClr val="1295D5"/>
                        </a:solidFill>
                        <a:effectLst/>
                      </a:endParaRPr>
                    </a:p>
                    <a:p>
                      <a:pPr fontAlgn="t"/>
                      <a:r>
                        <a:rPr lang="tr-TR" sz="2000" b="1" u="none" strike="noStrike" dirty="0" smtClean="0">
                          <a:solidFill>
                            <a:srgbClr val="1295D5"/>
                          </a:solidFill>
                          <a:effectLst/>
                        </a:rPr>
                        <a:t>Adres</a:t>
                      </a:r>
                      <a:endParaRPr lang="tr-TR" sz="2000" b="1" u="none" strike="noStrike" dirty="0">
                        <a:solidFill>
                          <a:srgbClr val="1295D5"/>
                        </a:solidFill>
                        <a:effectLst/>
                      </a:endParaRPr>
                    </a:p>
                  </a:txBody>
                  <a:tcPr marL="56885" marR="56885" marT="56885" marB="56885">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fontAlgn="t"/>
                      <a:endParaRPr lang="tr-TR" sz="2000" dirty="0" smtClean="0">
                        <a:effectLst/>
                      </a:endParaRPr>
                    </a:p>
                    <a:p>
                      <a:pPr fontAlgn="t"/>
                      <a:r>
                        <a:rPr lang="tr-TR" sz="2000" dirty="0" smtClean="0">
                          <a:effectLst/>
                        </a:rPr>
                        <a:t>:</a:t>
                      </a:r>
                      <a:endParaRPr lang="tr-TR" sz="2000" dirty="0">
                        <a:effectLst/>
                      </a:endParaRPr>
                    </a:p>
                  </a:txBody>
                  <a:tcPr marL="56885" marR="56885" marT="56885" marB="56885">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fontAlgn="t"/>
                      <a:endParaRPr lang="tr-TR" sz="2000" dirty="0" smtClean="0">
                        <a:effectLst/>
                      </a:endParaRPr>
                    </a:p>
                    <a:p>
                      <a:pPr fontAlgn="t"/>
                      <a:r>
                        <a:rPr lang="tr-TR" sz="2000" dirty="0" smtClean="0">
                          <a:effectLst/>
                        </a:rPr>
                        <a:t>Üniversite </a:t>
                      </a:r>
                      <a:r>
                        <a:rPr lang="tr-TR" sz="2000" dirty="0" err="1">
                          <a:effectLst/>
                        </a:rPr>
                        <a:t>Mh</a:t>
                      </a:r>
                      <a:r>
                        <a:rPr lang="tr-TR" sz="2000" dirty="0">
                          <a:effectLst/>
                        </a:rPr>
                        <a:t>. Şehit Muhammet YALÇIN Bulvarı No1B 70100 Merkez / KARAMAN</a:t>
                      </a:r>
                    </a:p>
                  </a:txBody>
                  <a:tcPr marL="56885" marR="56885" marT="56885" marB="56885">
                    <a:lnL>
                      <a:noFill/>
                    </a:lnL>
                    <a:lnR>
                      <a:noFill/>
                    </a:lnR>
                    <a:lnT w="9525" cap="flat" cmpd="sng" algn="ctr">
                      <a:solidFill>
                        <a:srgbClr val="DDDDDD"/>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26864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9"/>
          <p:cNvSpPr>
            <a:spLocks noGrp="1"/>
          </p:cNvSpPr>
          <p:nvPr>
            <p:ph type="title"/>
          </p:nvPr>
        </p:nvSpPr>
        <p:spPr>
          <a:xfrm>
            <a:off x="457200" y="188640"/>
            <a:ext cx="7239000" cy="576064"/>
          </a:xfrm>
        </p:spPr>
        <p:txBody>
          <a:bodyPr>
            <a:normAutofit fontScale="90000"/>
          </a:bodyPr>
          <a:lstStyle/>
          <a:p>
            <a:pPr algn="ctr"/>
            <a:r>
              <a:rPr lang="tr-TR" dirty="0" smtClean="0"/>
              <a:t> </a:t>
            </a:r>
            <a:r>
              <a:rPr lang="tr-TR" dirty="0" err="1" smtClean="0">
                <a:solidFill>
                  <a:srgbClr val="002060"/>
                </a:solidFill>
              </a:rPr>
              <a:t>Tarİhçe</a:t>
            </a:r>
            <a:endParaRPr lang="tr-TR" dirty="0">
              <a:solidFill>
                <a:srgbClr val="002060"/>
              </a:solidFill>
            </a:endParaRPr>
          </a:p>
        </p:txBody>
      </p:sp>
      <p:sp>
        <p:nvSpPr>
          <p:cNvPr id="11" name="İçerik Yer Tutucusu 10"/>
          <p:cNvSpPr>
            <a:spLocks noGrp="1"/>
          </p:cNvSpPr>
          <p:nvPr>
            <p:ph idx="1"/>
          </p:nvPr>
        </p:nvSpPr>
        <p:spPr>
          <a:xfrm>
            <a:off x="0" y="908720"/>
            <a:ext cx="8172400" cy="5949280"/>
          </a:xfrm>
        </p:spPr>
        <p:txBody>
          <a:bodyPr>
            <a:normAutofit lnSpcReduction="10000"/>
          </a:bodyPr>
          <a:lstStyle/>
          <a:p>
            <a:pPr algn="just"/>
            <a:r>
              <a:rPr lang="tr-TR" sz="2000" b="1" dirty="0" smtClean="0"/>
              <a:t>1999 </a:t>
            </a:r>
            <a:r>
              <a:rPr lang="tr-TR" sz="2000" b="1" dirty="0"/>
              <a:t>yılında Milli Piyango İdaresi tarafından kurulan okulumuzun önceki binadaki ilk ismi, Karaman Milli Piyango Fen Lisesi idi. Daha sonra şuan ki yerinde Türkiye Odalar ve Borsalar Birliği tarafından, 2013 yılında çevre düzeni ile birlikte yapımına başlanan derslik, spor salonu, pansiyon ve lojman binaları 2014 yılında bitirilmiştir. </a:t>
            </a:r>
            <a:endParaRPr lang="tr-TR" sz="2000" b="1" dirty="0" smtClean="0"/>
          </a:p>
          <a:p>
            <a:pPr algn="just"/>
            <a:endParaRPr lang="tr-TR" sz="2000" b="1" dirty="0"/>
          </a:p>
          <a:p>
            <a:pPr algn="just"/>
            <a:r>
              <a:rPr lang="tr-TR" sz="2000" b="1" dirty="0" smtClean="0"/>
              <a:t>Öğretime </a:t>
            </a:r>
            <a:r>
              <a:rPr lang="tr-TR" sz="2000" b="1" dirty="0"/>
              <a:t>2014 - 2015 yılında yeni binasında başlayan okulumuzun adı, “Türkiye Odalar ve Borsalar Birliği Fen Lisesi” olarak değişmiştir</a:t>
            </a:r>
            <a:r>
              <a:rPr lang="tr-TR" sz="2000" b="1" dirty="0" smtClean="0"/>
              <a:t>.</a:t>
            </a:r>
          </a:p>
          <a:p>
            <a:pPr algn="just"/>
            <a:endParaRPr lang="tr-TR" sz="2000" dirty="0">
              <a:solidFill>
                <a:srgbClr val="002060"/>
              </a:solidFill>
              <a:latin typeface="Arial"/>
            </a:endParaRPr>
          </a:p>
          <a:p>
            <a:r>
              <a:rPr lang="tr-TR" sz="2000" b="1" dirty="0" smtClean="0"/>
              <a:t>Son </a:t>
            </a:r>
            <a:r>
              <a:rPr lang="tr-TR" sz="2000" b="1" dirty="0"/>
              <a:t>derece geniş bir alana kurulan okulumuz,  ana bina, pansiyon, yemekhane, halı saha, tenis kortu, amfi tiyatrosu ve kapalı spor salonu olmak üzere birçok birimden oluşur. </a:t>
            </a:r>
            <a:endParaRPr lang="tr-TR" sz="2000" b="1" dirty="0" smtClean="0"/>
          </a:p>
          <a:p>
            <a:endParaRPr lang="tr-TR" sz="2000" b="1" dirty="0"/>
          </a:p>
          <a:p>
            <a:r>
              <a:rPr lang="tr-TR" sz="2000" b="1" dirty="0" smtClean="0"/>
              <a:t>Fizik</a:t>
            </a:r>
            <a:r>
              <a:rPr lang="tr-TR" sz="2000" b="1" dirty="0"/>
              <a:t>, kimya ve biyoloji laboratuvarlarına sahiptir. Resim ve müzik atölyelerinin yanında Yapay Zekâ ve Yazılım atölyelerine sahiptir. </a:t>
            </a:r>
            <a:endParaRPr lang="tr-TR" sz="2000" b="1" dirty="0" smtClean="0"/>
          </a:p>
          <a:p>
            <a:endParaRPr lang="tr-TR" sz="2000" b="1" dirty="0"/>
          </a:p>
          <a:p>
            <a:pPr marL="0" indent="0" algn="just">
              <a:buNone/>
            </a:pPr>
            <a:endParaRPr lang="tr-TR" sz="2000" dirty="0" smtClean="0">
              <a:solidFill>
                <a:srgbClr val="002060"/>
              </a:solidFill>
              <a:latin typeface="Arial"/>
            </a:endParaRPr>
          </a:p>
        </p:txBody>
      </p:sp>
    </p:spTree>
    <p:extLst>
      <p:ext uri="{BB962C8B-B14F-4D97-AF65-F5344CB8AC3E}">
        <p14:creationId xmlns:p14="http://schemas.microsoft.com/office/powerpoint/2010/main" val="3726639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VİZYON &amp; MİSYON</a:t>
            </a:r>
            <a:endParaRPr lang="tr-TR" dirty="0"/>
          </a:p>
        </p:txBody>
      </p:sp>
      <p:sp>
        <p:nvSpPr>
          <p:cNvPr id="3" name="İçerik Yer Tutucusu 2"/>
          <p:cNvSpPr>
            <a:spLocks noGrp="1"/>
          </p:cNvSpPr>
          <p:nvPr>
            <p:ph idx="1"/>
          </p:nvPr>
        </p:nvSpPr>
        <p:spPr>
          <a:xfrm>
            <a:off x="457200" y="1916832"/>
            <a:ext cx="7239000" cy="4846320"/>
          </a:xfrm>
        </p:spPr>
        <p:txBody>
          <a:bodyPr/>
          <a:lstStyle/>
          <a:p>
            <a:r>
              <a:rPr lang="tr-TR" b="1" dirty="0"/>
              <a:t>Fen ve matematik alanlarında, bilim insanı yetiştirilmesine kaynaklık eden, başarısını kanıtlamış model bir okul olmayı vizyon edinen okulumuzun misyonu ise, Fen ve matematik alanlarında üstün yetenekli öğrencilerin, bu yeteneklerini geliştirerek, milli değerlerimize bağlı, yeni teknolojileri kullanabilen, sosyal becerileri yüksek ve yaratıcı bireyler yetiştirmektir.</a:t>
            </a:r>
            <a:endParaRPr lang="tr-TR" dirty="0"/>
          </a:p>
          <a:p>
            <a:pPr marL="0" indent="0">
              <a:buNone/>
            </a:pPr>
            <a:endParaRPr lang="tr-TR" dirty="0"/>
          </a:p>
        </p:txBody>
      </p:sp>
    </p:spTree>
    <p:extLst>
      <p:ext uri="{BB962C8B-B14F-4D97-AF65-F5344CB8AC3E}">
        <p14:creationId xmlns:p14="http://schemas.microsoft.com/office/powerpoint/2010/main" val="455200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5148064" y="0"/>
            <a:ext cx="3995936" cy="6858000"/>
          </a:xfrm>
        </p:spPr>
        <p:txBody>
          <a:bodyPr>
            <a:noAutofit/>
          </a:bodyPr>
          <a:lstStyle/>
          <a:p>
            <a:pPr marL="0" indent="0">
              <a:buNone/>
            </a:pPr>
            <a:r>
              <a:rPr lang="tr-TR" sz="2800" dirty="0" smtClean="0">
                <a:latin typeface="Open Sans"/>
              </a:rPr>
              <a:t>İstatistiksel Bilgiler Ve Birimlerimiz</a:t>
            </a:r>
            <a:r>
              <a:rPr lang="tr-TR" sz="2800" dirty="0">
                <a:latin typeface="Open Sans"/>
              </a:rPr>
              <a:t/>
            </a:r>
            <a:br>
              <a:rPr lang="tr-TR" sz="2800" dirty="0">
                <a:latin typeface="Open Sans"/>
              </a:rPr>
            </a:br>
            <a:endParaRPr lang="tr-TR" sz="2800" dirty="0" smtClean="0">
              <a:latin typeface="Open Sans"/>
            </a:endParaRPr>
          </a:p>
          <a:p>
            <a:pPr marL="0" indent="0">
              <a:buNone/>
            </a:pPr>
            <a:r>
              <a:rPr lang="tr-TR" sz="2000" dirty="0" smtClean="0">
                <a:latin typeface="Open Sans"/>
              </a:rPr>
              <a:t>Öğretmen :37</a:t>
            </a:r>
            <a:endParaRPr lang="tr-TR" sz="2000" dirty="0">
              <a:latin typeface="Open Sans"/>
            </a:endParaRPr>
          </a:p>
          <a:p>
            <a:r>
              <a:rPr lang="tr-TR" sz="2000" dirty="0">
                <a:latin typeface="Open Sans"/>
              </a:rPr>
              <a:t>Rehber Öğretmen :1</a:t>
            </a:r>
          </a:p>
          <a:p>
            <a:r>
              <a:rPr lang="tr-TR" sz="2000" dirty="0">
                <a:latin typeface="Open Sans"/>
              </a:rPr>
              <a:t>Öğrenci :</a:t>
            </a:r>
            <a:r>
              <a:rPr lang="tr-TR" sz="2000" dirty="0" smtClean="0">
                <a:latin typeface="Open Sans"/>
              </a:rPr>
              <a:t>475</a:t>
            </a:r>
            <a:endParaRPr lang="tr-TR" sz="2000" dirty="0">
              <a:latin typeface="Open Sans"/>
            </a:endParaRPr>
          </a:p>
          <a:p>
            <a:r>
              <a:rPr lang="tr-TR" sz="2000" dirty="0">
                <a:latin typeface="Open Sans"/>
              </a:rPr>
              <a:t>Derslik :</a:t>
            </a:r>
            <a:r>
              <a:rPr lang="tr-TR" sz="2000" dirty="0" smtClean="0">
                <a:latin typeface="Open Sans"/>
              </a:rPr>
              <a:t>16</a:t>
            </a:r>
            <a:endParaRPr lang="tr-TR" sz="2000" dirty="0">
              <a:latin typeface="Open Sans"/>
            </a:endParaRPr>
          </a:p>
          <a:p>
            <a:r>
              <a:rPr lang="tr-TR" sz="2000" dirty="0">
                <a:latin typeface="Open Sans"/>
              </a:rPr>
              <a:t>Müzik atölyesi :1</a:t>
            </a:r>
          </a:p>
          <a:p>
            <a:r>
              <a:rPr lang="tr-TR" sz="2000" dirty="0">
                <a:latin typeface="Open Sans"/>
              </a:rPr>
              <a:t>Resim atölyesi :</a:t>
            </a:r>
            <a:r>
              <a:rPr lang="tr-TR" sz="2000" dirty="0" smtClean="0">
                <a:latin typeface="Open Sans"/>
              </a:rPr>
              <a:t>1</a:t>
            </a:r>
          </a:p>
          <a:p>
            <a:r>
              <a:rPr lang="tr-TR" sz="2000" dirty="0" smtClean="0">
                <a:latin typeface="Open Sans"/>
              </a:rPr>
              <a:t>Yapay zeka ve yazılım atölyesi:1</a:t>
            </a:r>
            <a:endParaRPr lang="tr-TR" sz="2000" dirty="0">
              <a:latin typeface="Open Sans"/>
            </a:endParaRPr>
          </a:p>
          <a:p>
            <a:r>
              <a:rPr lang="tr-TR" sz="2000" dirty="0" smtClean="0">
                <a:latin typeface="Open Sans"/>
              </a:rPr>
              <a:t>Kütüphane </a:t>
            </a:r>
            <a:r>
              <a:rPr lang="tr-TR" sz="2000" dirty="0">
                <a:latin typeface="Open Sans"/>
              </a:rPr>
              <a:t>:1</a:t>
            </a:r>
          </a:p>
          <a:p>
            <a:r>
              <a:rPr lang="tr-TR" sz="2000" dirty="0">
                <a:latin typeface="Open Sans"/>
              </a:rPr>
              <a:t>Fen </a:t>
            </a:r>
            <a:r>
              <a:rPr lang="tr-TR" sz="2000" dirty="0" smtClean="0">
                <a:latin typeface="Open Sans"/>
              </a:rPr>
              <a:t>Laboratuvarı </a:t>
            </a:r>
            <a:r>
              <a:rPr lang="tr-TR" sz="2000" dirty="0">
                <a:latin typeface="Open Sans"/>
              </a:rPr>
              <a:t>:3</a:t>
            </a:r>
          </a:p>
          <a:p>
            <a:r>
              <a:rPr lang="tr-TR" sz="2000" dirty="0" smtClean="0">
                <a:latin typeface="Open Sans"/>
              </a:rPr>
              <a:t>Konferans </a:t>
            </a:r>
            <a:r>
              <a:rPr lang="tr-TR" sz="2000" dirty="0">
                <a:latin typeface="Open Sans"/>
              </a:rPr>
              <a:t>Salonu :1</a:t>
            </a:r>
          </a:p>
          <a:p>
            <a:r>
              <a:rPr lang="tr-TR" sz="2000" dirty="0" smtClean="0">
                <a:latin typeface="Open Sans"/>
              </a:rPr>
              <a:t>Kapalı Spor </a:t>
            </a:r>
            <a:r>
              <a:rPr lang="tr-TR" sz="2000" dirty="0">
                <a:latin typeface="Open Sans"/>
              </a:rPr>
              <a:t>Salonu :1</a:t>
            </a:r>
          </a:p>
          <a:p>
            <a:r>
              <a:rPr lang="tr-TR" sz="2000" dirty="0">
                <a:latin typeface="Open Sans"/>
              </a:rPr>
              <a:t>Öğretim Şekli :Normal Öğretim</a:t>
            </a:r>
          </a:p>
          <a:p>
            <a:r>
              <a:rPr lang="tr-TR" sz="2000" dirty="0">
                <a:latin typeface="Open Sans"/>
              </a:rPr>
              <a:t>Yemekhane :1</a:t>
            </a:r>
          </a:p>
          <a:p>
            <a:r>
              <a:rPr lang="tr-TR" sz="2000" dirty="0">
                <a:latin typeface="Open Sans"/>
              </a:rPr>
              <a:t>Kantin :1</a:t>
            </a:r>
          </a:p>
          <a:p>
            <a:r>
              <a:rPr lang="tr-TR" sz="2000" dirty="0">
                <a:latin typeface="Open Sans"/>
              </a:rPr>
              <a:t>Revir</a:t>
            </a:r>
            <a:r>
              <a:rPr lang="tr-TR" sz="2000" dirty="0" smtClean="0">
                <a:latin typeface="Open Sans"/>
              </a:rPr>
              <a:t>: 1</a:t>
            </a:r>
            <a:endParaRPr lang="tr-TR" sz="2000" dirty="0">
              <a:latin typeface="Open Sans"/>
            </a:endParaRPr>
          </a:p>
          <a:p>
            <a:endParaRPr lang="tr-TR" sz="2000" dirty="0"/>
          </a:p>
        </p:txBody>
      </p:sp>
      <p:pic>
        <p:nvPicPr>
          <p:cNvPr id="6" name="Resim Yer Tutucusu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431" b="12431"/>
          <a:stretch>
            <a:fillRect/>
          </a:stretch>
        </p:blipFill>
        <p:spPr/>
      </p:pic>
    </p:spTree>
    <p:extLst>
      <p:ext uri="{BB962C8B-B14F-4D97-AF65-F5344CB8AC3E}">
        <p14:creationId xmlns:p14="http://schemas.microsoft.com/office/powerpoint/2010/main" val="40912841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22384"/>
            <a:ext cx="8316416" cy="6835615"/>
          </a:xfrm>
        </p:spPr>
        <p:txBody>
          <a:bodyPr>
            <a:noAutofit/>
          </a:bodyPr>
          <a:lstStyle/>
          <a:p>
            <a:pPr marL="0" indent="0" algn="ctr">
              <a:buClr>
                <a:srgbClr val="B13F9A"/>
              </a:buClr>
              <a:buNone/>
            </a:pPr>
            <a:r>
              <a:rPr lang="tr-TR" sz="2000" b="1" dirty="0" smtClean="0"/>
              <a:t>OKUL ZAMAN ÇİZELGESİ</a:t>
            </a:r>
          </a:p>
          <a:p>
            <a:pPr>
              <a:buClr>
                <a:srgbClr val="B13F9A"/>
              </a:buClr>
            </a:pPr>
            <a:r>
              <a:rPr lang="tr-TR" sz="2000" b="1" dirty="0" smtClean="0"/>
              <a:t>08.25    Toplanma saati</a:t>
            </a:r>
          </a:p>
          <a:p>
            <a:pPr>
              <a:buClr>
                <a:srgbClr val="B13F9A"/>
              </a:buClr>
            </a:pPr>
            <a:r>
              <a:rPr lang="tr-TR" sz="2000" b="1" dirty="0" smtClean="0"/>
              <a:t>08.40    1. Dersin Başlaması</a:t>
            </a:r>
          </a:p>
          <a:p>
            <a:pPr>
              <a:buClr>
                <a:srgbClr val="B13F9A"/>
              </a:buClr>
            </a:pPr>
            <a:r>
              <a:rPr lang="tr-TR" sz="2000" b="1" dirty="0" smtClean="0"/>
              <a:t>12.40 / 13.40   Öğle Arası</a:t>
            </a:r>
          </a:p>
          <a:p>
            <a:pPr>
              <a:buClr>
                <a:srgbClr val="B13F9A"/>
              </a:buClr>
            </a:pPr>
            <a:r>
              <a:rPr lang="tr-TR" sz="2000" b="1" dirty="0" smtClean="0"/>
              <a:t>16.00    Ders bitimi</a:t>
            </a:r>
          </a:p>
          <a:p>
            <a:pPr>
              <a:buClr>
                <a:srgbClr val="B13F9A"/>
              </a:buClr>
            </a:pPr>
            <a:endParaRPr lang="tr-TR" sz="2000" b="1" dirty="0"/>
          </a:p>
          <a:p>
            <a:pPr>
              <a:buClr>
                <a:srgbClr val="B13F9A"/>
              </a:buClr>
            </a:pPr>
            <a:r>
              <a:rPr lang="tr-TR" sz="2000" b="1" dirty="0" smtClean="0"/>
              <a:t>Not: Ders etkinlikleri 40 dk. teneffüsler 10 dk. öğle arası 1 saattir.</a:t>
            </a:r>
          </a:p>
          <a:p>
            <a:pPr>
              <a:buClr>
                <a:srgbClr val="B13F9A"/>
              </a:buClr>
            </a:pPr>
            <a:r>
              <a:rPr lang="tr-TR" sz="2000" b="1" dirty="0" smtClean="0"/>
              <a:t>Okul kontenjanı: 90 öğrenci </a:t>
            </a:r>
          </a:p>
          <a:p>
            <a:pPr>
              <a:buClr>
                <a:srgbClr val="B13F9A"/>
              </a:buClr>
            </a:pPr>
            <a:endParaRPr lang="tr-TR" sz="2000" b="1" dirty="0"/>
          </a:p>
          <a:p>
            <a:pPr>
              <a:buClr>
                <a:srgbClr val="B13F9A"/>
              </a:buClr>
            </a:pPr>
            <a:r>
              <a:rPr lang="tr-TR" sz="2000" b="1" dirty="0"/>
              <a:t>Kız ve erkek pansiyonuna </a:t>
            </a:r>
            <a:r>
              <a:rPr lang="tr-TR" sz="2000" b="1" dirty="0" smtClean="0"/>
              <a:t>(</a:t>
            </a:r>
            <a:r>
              <a:rPr lang="tr-TR" sz="2000" b="1" dirty="0"/>
              <a:t>Kız: </a:t>
            </a:r>
            <a:r>
              <a:rPr lang="tr-TR" sz="2000" b="1" dirty="0" smtClean="0"/>
              <a:t>96 - Erkek:84) </a:t>
            </a:r>
            <a:r>
              <a:rPr lang="tr-TR" sz="2000" b="1" dirty="0"/>
              <a:t>sahip olan okulumuz, </a:t>
            </a:r>
            <a:r>
              <a:rPr lang="tr-TR" sz="2000" b="1" dirty="0" smtClean="0"/>
              <a:t>4 </a:t>
            </a:r>
            <a:r>
              <a:rPr lang="tr-TR" sz="2000" b="1" dirty="0"/>
              <a:t>yıllık bir eğitim süresine sahip olup, hazırlık sınıfı </a:t>
            </a:r>
            <a:r>
              <a:rPr lang="tr-TR" sz="2000" b="1" dirty="0" smtClean="0"/>
              <a:t>yoktur.</a:t>
            </a:r>
          </a:p>
          <a:p>
            <a:pPr>
              <a:buClr>
                <a:srgbClr val="B13F9A"/>
              </a:buClr>
            </a:pPr>
            <a:endParaRPr lang="tr-TR" sz="2000" b="1" dirty="0" smtClean="0">
              <a:solidFill>
                <a:srgbClr val="FF0000"/>
              </a:solidFill>
            </a:endParaRPr>
          </a:p>
          <a:p>
            <a:r>
              <a:rPr lang="tr-TR" sz="2000" b="1" dirty="0" smtClean="0"/>
              <a:t>Okulumuz, Beyaz </a:t>
            </a:r>
            <a:r>
              <a:rPr lang="tr-TR" sz="2000" b="1" dirty="0"/>
              <a:t>Bayrağa sahip olmakla beraber, Beslenme Dostu okuldur. Okul Hemşiremiz tarafından, </a:t>
            </a:r>
            <a:r>
              <a:rPr lang="tr-TR" sz="2000" b="1" dirty="0" err="1"/>
              <a:t>obezite</a:t>
            </a:r>
            <a:r>
              <a:rPr lang="tr-TR" sz="2000" b="1" dirty="0"/>
              <a:t> için gerekli önlemler ve temizlik konusunda denetlemeler yapılmaktadır. Ayrıca salgın sürecinde Okulum Temiz Belgesini ilk alan okullardandır.</a:t>
            </a:r>
            <a:endParaRPr lang="tr-TR" sz="2000" dirty="0"/>
          </a:p>
          <a:p>
            <a:pPr>
              <a:buClr>
                <a:srgbClr val="B13F9A"/>
              </a:buClr>
            </a:pPr>
            <a:endParaRPr lang="tr-TR" sz="2000" b="1" dirty="0">
              <a:solidFill>
                <a:srgbClr val="FF0000"/>
              </a:solidFill>
            </a:endParaRPr>
          </a:p>
          <a:p>
            <a:pPr>
              <a:buNone/>
            </a:pPr>
            <a:endParaRPr lang="tr-TR" sz="3200" b="1" dirty="0">
              <a:solidFill>
                <a:srgbClr val="FF0000"/>
              </a:solidFill>
            </a:endParaRPr>
          </a:p>
        </p:txBody>
      </p:sp>
    </p:spTree>
    <p:extLst>
      <p:ext uri="{BB962C8B-B14F-4D97-AF65-F5344CB8AC3E}">
        <p14:creationId xmlns:p14="http://schemas.microsoft.com/office/powerpoint/2010/main" val="27403583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332656"/>
            <a:ext cx="7239000" cy="6048672"/>
          </a:xfrm>
        </p:spPr>
        <p:txBody>
          <a:bodyPr>
            <a:normAutofit/>
          </a:bodyPr>
          <a:lstStyle/>
          <a:p>
            <a:pPr marL="0" indent="0">
              <a:buNone/>
            </a:pPr>
            <a:endParaRPr lang="tr-TR" sz="2800" dirty="0" smtClean="0"/>
          </a:p>
          <a:p>
            <a:r>
              <a:rPr lang="tr-TR" sz="2800" dirty="0" smtClean="0"/>
              <a:t>Proje okuludur</a:t>
            </a:r>
          </a:p>
          <a:p>
            <a:pPr marL="0" indent="0">
              <a:buNone/>
            </a:pPr>
            <a:endParaRPr lang="tr-TR" sz="2800" dirty="0">
              <a:solidFill>
                <a:srgbClr val="FF0000"/>
              </a:solidFill>
            </a:endParaRPr>
          </a:p>
          <a:p>
            <a:r>
              <a:rPr lang="tr-TR" sz="2800" dirty="0" smtClean="0">
                <a:solidFill>
                  <a:srgbClr val="FF0000"/>
                </a:solidFill>
              </a:rPr>
              <a:t>Zil uygulaması yoktur</a:t>
            </a:r>
          </a:p>
          <a:p>
            <a:pPr marL="0" indent="0">
              <a:buNone/>
            </a:pPr>
            <a:endParaRPr lang="tr-TR" sz="2800" dirty="0" smtClean="0">
              <a:solidFill>
                <a:srgbClr val="FF0000"/>
              </a:solidFill>
            </a:endParaRPr>
          </a:p>
          <a:p>
            <a:r>
              <a:rPr lang="tr-TR" sz="2800" dirty="0" smtClean="0"/>
              <a:t>Eğitim koçluğu ve danışman öğretmen sistemi</a:t>
            </a:r>
          </a:p>
          <a:p>
            <a:pPr marL="0" indent="0">
              <a:buNone/>
            </a:pPr>
            <a:endParaRPr lang="tr-TR" sz="2800" dirty="0" smtClean="0"/>
          </a:p>
          <a:p>
            <a:r>
              <a:rPr lang="tr-TR" sz="2800" dirty="0" smtClean="0">
                <a:solidFill>
                  <a:srgbClr val="FF0000"/>
                </a:solidFill>
              </a:rPr>
              <a:t>Telefon ve okuldan çıkma yasağı </a:t>
            </a:r>
          </a:p>
          <a:p>
            <a:endParaRPr lang="tr-TR" sz="2800" dirty="0" smtClean="0">
              <a:solidFill>
                <a:srgbClr val="FF0000"/>
              </a:solidFill>
            </a:endParaRPr>
          </a:p>
          <a:p>
            <a:r>
              <a:rPr lang="tr-TR" sz="2800" dirty="0" smtClean="0">
                <a:solidFill>
                  <a:srgbClr val="FF0000"/>
                </a:solidFill>
              </a:rPr>
              <a:t>Öğrenciler </a:t>
            </a:r>
            <a:r>
              <a:rPr lang="tr-TR" sz="2800" dirty="0">
                <a:solidFill>
                  <a:srgbClr val="FF0000"/>
                </a:solidFill>
              </a:rPr>
              <a:t>okulun belirlenmiş kıyafetini </a:t>
            </a:r>
            <a:r>
              <a:rPr lang="tr-TR" sz="2800" dirty="0" smtClean="0">
                <a:solidFill>
                  <a:srgbClr val="FF0000"/>
                </a:solidFill>
              </a:rPr>
              <a:t>giyerler.</a:t>
            </a:r>
            <a:endParaRPr lang="tr-TR" sz="2800" dirty="0">
              <a:solidFill>
                <a:srgbClr val="FF0000"/>
              </a:solidFill>
            </a:endParaRPr>
          </a:p>
          <a:p>
            <a:endParaRPr lang="tr-TR" sz="2800" dirty="0" smtClean="0"/>
          </a:p>
          <a:p>
            <a:endParaRPr lang="tr-TR" sz="2800" dirty="0"/>
          </a:p>
        </p:txBody>
      </p:sp>
    </p:spTree>
    <p:extLst>
      <p:ext uri="{BB962C8B-B14F-4D97-AF65-F5344CB8AC3E}">
        <p14:creationId xmlns:p14="http://schemas.microsoft.com/office/powerpoint/2010/main" val="1595424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8100392" cy="213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8"/>
          <p:cNvSpPr txBox="1">
            <a:spLocks noChangeArrowheads="1"/>
          </p:cNvSpPr>
          <p:nvPr/>
        </p:nvSpPr>
        <p:spPr bwMode="auto">
          <a:xfrm>
            <a:off x="4572000" y="16002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tr-TR" altLang="tr-TR" sz="1800">
              <a:latin typeface="Arial" panose="020B0604020202020204" pitchFamily="34" charset="0"/>
              <a:ea typeface="ＭＳ Ｐゴシック" panose="020B0600070205080204" pitchFamily="34" charset="-128"/>
            </a:endParaRPr>
          </a:p>
        </p:txBody>
      </p:sp>
      <p:sp>
        <p:nvSpPr>
          <p:cNvPr id="3" name="2 İçerik Yer Tutucusu"/>
          <p:cNvSpPr>
            <a:spLocks/>
          </p:cNvSpPr>
          <p:nvPr/>
        </p:nvSpPr>
        <p:spPr bwMode="auto">
          <a:xfrm>
            <a:off x="904875" y="2773363"/>
            <a:ext cx="7900988"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91440"/>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endParaRPr lang="tr-TR" altLang="tr-TR" sz="2400">
              <a:ea typeface="ＭＳ Ｐゴシック" panose="020B0600070205080204" pitchFamily="34" charset="-128"/>
            </a:endParaRPr>
          </a:p>
        </p:txBody>
      </p:sp>
      <p:sp>
        <p:nvSpPr>
          <p:cNvPr id="24582" name="7 Dikdörtgen"/>
          <p:cNvSpPr>
            <a:spLocks noChangeArrowheads="1"/>
          </p:cNvSpPr>
          <p:nvPr/>
        </p:nvSpPr>
        <p:spPr bwMode="auto">
          <a:xfrm>
            <a:off x="1555750" y="1968500"/>
            <a:ext cx="66738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tr-TR" altLang="tr-TR" sz="2400" b="1">
              <a:latin typeface="Arial" panose="020B0604020202020204" pitchFamily="34" charset="0"/>
              <a:ea typeface="ＭＳ Ｐゴシック" panose="020B0600070205080204" pitchFamily="34" charset="-128"/>
            </a:endParaRPr>
          </a:p>
          <a:p>
            <a:pPr algn="just" eaLnBrk="1" hangingPunct="1">
              <a:spcBef>
                <a:spcPct val="0"/>
              </a:spcBef>
              <a:buFontTx/>
              <a:buNone/>
            </a:pPr>
            <a:endParaRPr lang="tr-TR" altLang="tr-TR" sz="2400" b="1">
              <a:latin typeface="Arial" panose="020B0604020202020204" pitchFamily="34" charset="0"/>
              <a:ea typeface="ＭＳ Ｐゴシック" panose="020B0600070205080204" pitchFamily="34" charset="-128"/>
            </a:endParaRPr>
          </a:p>
          <a:p>
            <a:pPr algn="just" eaLnBrk="1" hangingPunct="1">
              <a:spcBef>
                <a:spcPct val="0"/>
              </a:spcBef>
              <a:buFontTx/>
              <a:buNone/>
            </a:pPr>
            <a:endParaRPr lang="tr-TR" altLang="tr-TR" sz="2400" b="1">
              <a:latin typeface="Arial" panose="020B0604020202020204" pitchFamily="34" charset="0"/>
              <a:ea typeface="ＭＳ Ｐゴシック" panose="020B0600070205080204" pitchFamily="34" charset="-128"/>
            </a:endParaRPr>
          </a:p>
          <a:p>
            <a:pPr algn="just" eaLnBrk="1" hangingPunct="1">
              <a:spcBef>
                <a:spcPct val="0"/>
              </a:spcBef>
              <a:buFontTx/>
              <a:buNone/>
            </a:pPr>
            <a:endParaRPr lang="tr-TR" altLang="tr-TR" sz="2400" b="1">
              <a:latin typeface="Arial" panose="020B0604020202020204" pitchFamily="34" charset="0"/>
              <a:ea typeface="ＭＳ Ｐゴシック" panose="020B0600070205080204" pitchFamily="34" charset="-128"/>
            </a:endParaRPr>
          </a:p>
          <a:p>
            <a:pPr algn="just" eaLnBrk="1" hangingPunct="1">
              <a:spcBef>
                <a:spcPct val="0"/>
              </a:spcBef>
              <a:buFontTx/>
              <a:buNone/>
            </a:pPr>
            <a:endParaRPr lang="tr-TR" altLang="tr-TR" sz="2400" b="1">
              <a:latin typeface="Arial" panose="020B0604020202020204" pitchFamily="34" charset="0"/>
              <a:ea typeface="ＭＳ Ｐゴシック" panose="020B0600070205080204" pitchFamily="34" charset="-128"/>
            </a:endParaRPr>
          </a:p>
          <a:p>
            <a:pPr algn="just" eaLnBrk="1" hangingPunct="1">
              <a:spcBef>
                <a:spcPct val="0"/>
              </a:spcBef>
              <a:buFontTx/>
              <a:buNone/>
            </a:pPr>
            <a:endParaRPr lang="tr-TR" altLang="tr-TR" sz="2400" b="1">
              <a:latin typeface="Arial" panose="020B0604020202020204" pitchFamily="34" charset="0"/>
              <a:ea typeface="ＭＳ Ｐゴシック" panose="020B0600070205080204" pitchFamily="34" charset="-128"/>
            </a:endParaRPr>
          </a:p>
          <a:p>
            <a:pPr algn="just" eaLnBrk="1" hangingPunct="1">
              <a:spcBef>
                <a:spcPct val="0"/>
              </a:spcBef>
              <a:buFontTx/>
              <a:buNone/>
            </a:pPr>
            <a:endParaRPr lang="tr-TR" altLang="tr-TR" sz="2400">
              <a:latin typeface="Arial" panose="020B0604020202020204" pitchFamily="34" charset="0"/>
              <a:ea typeface="ＭＳ Ｐゴシック" panose="020B0600070205080204" pitchFamily="34" charset="-128"/>
            </a:endParaRPr>
          </a:p>
        </p:txBody>
      </p:sp>
      <p:pic>
        <p:nvPicPr>
          <p:cNvPr id="1027" name="Picture 3" descr="C:\Users\DELL\Desktop\IMG-20210120-WA0000.jpg"/>
          <p:cNvPicPr>
            <a:picLocks noChangeAspect="1" noChangeArrowheads="1"/>
          </p:cNvPicPr>
          <p:nvPr/>
        </p:nvPicPr>
        <p:blipFill>
          <a:blip r:embed="rId4" cstate="print"/>
          <a:srcRect/>
          <a:stretch>
            <a:fillRect/>
          </a:stretch>
        </p:blipFill>
        <p:spPr bwMode="auto">
          <a:xfrm>
            <a:off x="0" y="1600200"/>
            <a:ext cx="8172400" cy="5316825"/>
          </a:xfrm>
          <a:prstGeom prst="rect">
            <a:avLst/>
          </a:prstGeom>
          <a:noFill/>
        </p:spPr>
      </p:pic>
      <p:sp>
        <p:nvSpPr>
          <p:cNvPr id="2" name="Dikdörtgen 1"/>
          <p:cNvSpPr/>
          <p:nvPr/>
        </p:nvSpPr>
        <p:spPr>
          <a:xfrm>
            <a:off x="50258" y="292100"/>
            <a:ext cx="8122142" cy="1200329"/>
          </a:xfrm>
          <a:prstGeom prst="rect">
            <a:avLst/>
          </a:prstGeom>
        </p:spPr>
        <p:txBody>
          <a:bodyPr wrap="square">
            <a:spAutoFit/>
          </a:bodyPr>
          <a:lstStyle/>
          <a:p>
            <a:r>
              <a:rPr lang="tr-TR" sz="2400" b="1" dirty="0" smtClean="0">
                <a:solidFill>
                  <a:srgbClr val="000000"/>
                </a:solidFill>
                <a:latin typeface="Times New Roman" panose="02020603050405020304" pitchFamily="18" charset="0"/>
                <a:ea typeface="Times New Roman" panose="02020603050405020304" pitchFamily="18" charset="0"/>
              </a:rPr>
              <a:t>2019/2020 </a:t>
            </a:r>
            <a:r>
              <a:rPr lang="tr-TR" sz="2400" b="1" dirty="0">
                <a:solidFill>
                  <a:srgbClr val="000000"/>
                </a:solidFill>
                <a:latin typeface="Times New Roman" panose="02020603050405020304" pitchFamily="18" charset="0"/>
                <a:ea typeface="Times New Roman" panose="02020603050405020304" pitchFamily="18" charset="0"/>
              </a:rPr>
              <a:t>eğitim öğretim yılında en son giren öğrenci, 500 üzerinden 429 puan alırken; 3,68 yüzdelik dilim ile yerleşmiştir. </a:t>
            </a:r>
            <a:endParaRPr lang="tr-TR" sz="2400" dirty="0"/>
          </a:p>
        </p:txBody>
      </p:sp>
    </p:spTree>
    <p:extLst>
      <p:ext uri="{BB962C8B-B14F-4D97-AF65-F5344CB8AC3E}">
        <p14:creationId xmlns:p14="http://schemas.microsoft.com/office/powerpoint/2010/main" val="1945909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07950" y="1412776"/>
            <a:ext cx="9251950" cy="5445224"/>
          </a:xfrm>
        </p:spPr>
      </p:pic>
      <p:sp>
        <p:nvSpPr>
          <p:cNvPr id="3" name="Dikdörtgen 2"/>
          <p:cNvSpPr/>
          <p:nvPr/>
        </p:nvSpPr>
        <p:spPr>
          <a:xfrm>
            <a:off x="0" y="32048"/>
            <a:ext cx="8172400" cy="1258421"/>
          </a:xfrm>
          <a:prstGeom prst="rect">
            <a:avLst/>
          </a:prstGeom>
        </p:spPr>
        <p:txBody>
          <a:bodyPr wrap="square">
            <a:spAutoFit/>
          </a:bodyPr>
          <a:lstStyle/>
          <a:p>
            <a:pPr>
              <a:lnSpc>
                <a:spcPct val="107000"/>
              </a:lnSpc>
              <a:spcAft>
                <a:spcPts val="0"/>
              </a:spcAft>
            </a:pPr>
            <a:r>
              <a:rPr lang="tr-TR"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Mezun olan öğrencilerimiz, sınavlarda yüzde yüz başarı gösterirken; öğrencilerimizin ortalama yüzde 60’ı, ilk senesinde istedikleri üniversite ve bölüme yerleşmektedirler. </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850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7029400"/>
          </a:xfrm>
        </p:spPr>
      </p:pic>
    </p:spTree>
    <p:extLst>
      <p:ext uri="{BB962C8B-B14F-4D97-AF65-F5344CB8AC3E}">
        <p14:creationId xmlns:p14="http://schemas.microsoft.com/office/powerpoint/2010/main" val="37864999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812</TotalTime>
  <Words>536</Words>
  <Application>Microsoft Office PowerPoint</Application>
  <PresentationFormat>Ekran Gösterisi (4:3)</PresentationFormat>
  <Paragraphs>93</Paragraphs>
  <Slides>15</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15</vt:i4>
      </vt:variant>
    </vt:vector>
  </HeadingPairs>
  <TitlesOfParts>
    <vt:vector size="24" baseType="lpstr">
      <vt:lpstr>ＭＳ Ｐゴシック</vt:lpstr>
      <vt:lpstr>Arial</vt:lpstr>
      <vt:lpstr>Calibri</vt:lpstr>
      <vt:lpstr>Open Sans</vt:lpstr>
      <vt:lpstr>Times New Roman</vt:lpstr>
      <vt:lpstr>Trebuchet MS</vt:lpstr>
      <vt:lpstr>Wingdings</vt:lpstr>
      <vt:lpstr>Wingdings 2</vt:lpstr>
      <vt:lpstr>Zengin</vt:lpstr>
      <vt:lpstr>PowerPoint Sunusu</vt:lpstr>
      <vt:lpstr> Tarİhçe</vt:lpstr>
      <vt:lpstr>VİZYON &amp; MİSYON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Projelerimiz</vt:lpstr>
      <vt:lpstr>Ulaşım ve İletişim bilgileri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ustkat</cp:lastModifiedBy>
  <cp:revision>182</cp:revision>
  <dcterms:created xsi:type="dcterms:W3CDTF">2015-02-16T21:03:19Z</dcterms:created>
  <dcterms:modified xsi:type="dcterms:W3CDTF">2021-12-29T11:44:11Z</dcterms:modified>
</cp:coreProperties>
</file>