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58" r:id="rId3"/>
    <p:sldId id="260" r:id="rId4"/>
    <p:sldId id="262" r:id="rId5"/>
    <p:sldId id="263"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8" r:id="rId19"/>
    <p:sldId id="279" r:id="rId20"/>
    <p:sldId id="280" r:id="rId21"/>
    <p:sldId id="281" r:id="rId22"/>
    <p:sldId id="282" r:id="rId23"/>
    <p:sldId id="283" r:id="rId24"/>
    <p:sldId id="284" r:id="rId25"/>
    <p:sldId id="286" r:id="rId26"/>
    <p:sldId id="287" r:id="rId2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6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al__ma_Sayfas_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al__ma_Sayfas_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Sayfa1!$B$1</c:f>
              <c:strCache>
                <c:ptCount val="1"/>
                <c:pt idx="0">
                  <c:v>12. Sınıf</c:v>
                </c:pt>
              </c:strCache>
            </c:strRef>
          </c:tx>
          <c:spPr>
            <a:solidFill>
              <a:schemeClr val="bg2">
                <a:lumMod val="25000"/>
              </a:schemeClr>
            </a:solidFill>
            <a:ln>
              <a:noFill/>
            </a:ln>
            <a:effectLst/>
          </c:spPr>
          <c:invertIfNegative val="0"/>
          <c:cat>
            <c:numRef>
              <c:f>Sayfa1!$A$2:$A$9</c:f>
              <c:numCache>
                <c:formatCode>General</c:formatCode>
                <c:ptCount val="8"/>
                <c:pt idx="0">
                  <c:v>2015</c:v>
                </c:pt>
                <c:pt idx="1">
                  <c:v>2016</c:v>
                </c:pt>
                <c:pt idx="2">
                  <c:v>2017</c:v>
                </c:pt>
                <c:pt idx="3">
                  <c:v>2018</c:v>
                </c:pt>
                <c:pt idx="4">
                  <c:v>2019</c:v>
                </c:pt>
                <c:pt idx="5">
                  <c:v>2020</c:v>
                </c:pt>
                <c:pt idx="6">
                  <c:v>2021</c:v>
                </c:pt>
                <c:pt idx="7">
                  <c:v>2022</c:v>
                </c:pt>
              </c:numCache>
            </c:numRef>
          </c:cat>
          <c:val>
            <c:numRef>
              <c:f>Sayfa1!$B$2:$B$9</c:f>
              <c:numCache>
                <c:formatCode>General</c:formatCode>
                <c:ptCount val="8"/>
                <c:pt idx="0">
                  <c:v>891090</c:v>
                </c:pt>
                <c:pt idx="1">
                  <c:v>950156</c:v>
                </c:pt>
                <c:pt idx="2">
                  <c:v>960410</c:v>
                </c:pt>
                <c:pt idx="3">
                  <c:v>954353</c:v>
                </c:pt>
                <c:pt idx="4">
                  <c:v>983701</c:v>
                </c:pt>
                <c:pt idx="5">
                  <c:v>894178</c:v>
                </c:pt>
                <c:pt idx="6">
                  <c:v>936108</c:v>
                </c:pt>
                <c:pt idx="7">
                  <c:v>874304</c:v>
                </c:pt>
              </c:numCache>
            </c:numRef>
          </c:val>
          <c:extLst xmlns:c16r2="http://schemas.microsoft.com/office/drawing/2015/06/chart">
            <c:ext xmlns:c16="http://schemas.microsoft.com/office/drawing/2014/chart" uri="{C3380CC4-5D6E-409C-BE32-E72D297353CC}">
              <c16:uniqueId val="{00000000-8A31-430F-BE66-43F615054F03}"/>
            </c:ext>
          </c:extLst>
        </c:ser>
        <c:dLbls>
          <c:showLegendKey val="0"/>
          <c:showVal val="0"/>
          <c:showCatName val="0"/>
          <c:showSerName val="0"/>
          <c:showPercent val="0"/>
          <c:showBubbleSize val="0"/>
        </c:dLbls>
        <c:gapWidth val="219"/>
        <c:overlap val="-27"/>
        <c:axId val="1624215408"/>
        <c:axId val="1624214864"/>
      </c:barChart>
      <c:catAx>
        <c:axId val="1624215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624214864"/>
        <c:crosses val="autoZero"/>
        <c:auto val="1"/>
        <c:lblAlgn val="ctr"/>
        <c:lblOffset val="100"/>
        <c:noMultiLvlLbl val="0"/>
      </c:catAx>
      <c:valAx>
        <c:axId val="1624214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tr-TR"/>
          </a:p>
        </c:txPr>
        <c:crossAx val="162421540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1" i="0" u="none" strike="noStrike" kern="1200" baseline="0">
                <a:solidFill>
                  <a:schemeClr val="tx1">
                    <a:lumMod val="65000"/>
                    <a:lumOff val="35000"/>
                  </a:schemeClr>
                </a:solidFill>
                <a:latin typeface="+mn-lt"/>
                <a:ea typeface="+mn-ea"/>
                <a:cs typeface="+mn-cs"/>
              </a:defRPr>
            </a:pPr>
            <a:endParaRPr lang="tr-TR"/>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Sayfa1!$B$1</c:f>
              <c:strCache>
                <c:ptCount val="1"/>
                <c:pt idx="0">
                  <c:v>Kontenjan</c:v>
                </c:pt>
              </c:strCache>
            </c:strRef>
          </c:tx>
          <c:spPr>
            <a:solidFill>
              <a:schemeClr val="bg2">
                <a:lumMod val="25000"/>
              </a:schemeClr>
            </a:solidFill>
            <a:ln>
              <a:noFill/>
            </a:ln>
            <a:effectLst/>
          </c:spPr>
          <c:invertIfNegative val="0"/>
          <c:cat>
            <c:numRef>
              <c:f>Sayfa1!$A$2:$A$9</c:f>
              <c:numCache>
                <c:formatCode>General</c:formatCode>
                <c:ptCount val="8"/>
                <c:pt idx="0">
                  <c:v>2015</c:v>
                </c:pt>
                <c:pt idx="1">
                  <c:v>2016</c:v>
                </c:pt>
                <c:pt idx="2">
                  <c:v>2017</c:v>
                </c:pt>
                <c:pt idx="3">
                  <c:v>2018</c:v>
                </c:pt>
                <c:pt idx="4">
                  <c:v>2019</c:v>
                </c:pt>
                <c:pt idx="5">
                  <c:v>2020</c:v>
                </c:pt>
                <c:pt idx="6">
                  <c:v>2021</c:v>
                </c:pt>
                <c:pt idx="7">
                  <c:v>2022</c:v>
                </c:pt>
              </c:numCache>
            </c:numRef>
          </c:cat>
          <c:val>
            <c:numRef>
              <c:f>Sayfa1!$B$2:$B$9</c:f>
              <c:numCache>
                <c:formatCode>General</c:formatCode>
                <c:ptCount val="8"/>
                <c:pt idx="0">
                  <c:v>436484</c:v>
                </c:pt>
                <c:pt idx="1">
                  <c:v>449018</c:v>
                </c:pt>
                <c:pt idx="2">
                  <c:v>473767</c:v>
                </c:pt>
                <c:pt idx="3">
                  <c:v>484631</c:v>
                </c:pt>
                <c:pt idx="4">
                  <c:v>447754</c:v>
                </c:pt>
                <c:pt idx="5">
                  <c:v>458049</c:v>
                </c:pt>
                <c:pt idx="6">
                  <c:v>468888</c:v>
                </c:pt>
                <c:pt idx="7">
                  <c:v>469037</c:v>
                </c:pt>
              </c:numCache>
            </c:numRef>
          </c:val>
          <c:extLst xmlns:c16r2="http://schemas.microsoft.com/office/drawing/2015/06/chart">
            <c:ext xmlns:c16="http://schemas.microsoft.com/office/drawing/2014/chart" uri="{C3380CC4-5D6E-409C-BE32-E72D297353CC}">
              <c16:uniqueId val="{00000000-8A31-430F-BE66-43F615054F03}"/>
            </c:ext>
          </c:extLst>
        </c:ser>
        <c:ser>
          <c:idx val="1"/>
          <c:order val="1"/>
          <c:tx>
            <c:strRef>
              <c:f>Sayfa1!$C$1</c:f>
              <c:strCache>
                <c:ptCount val="1"/>
                <c:pt idx="0">
                  <c:v>Yerleşen</c:v>
                </c:pt>
              </c:strCache>
            </c:strRef>
          </c:tx>
          <c:spPr>
            <a:solidFill>
              <a:schemeClr val="bg2">
                <a:lumMod val="50000"/>
              </a:schemeClr>
            </a:solidFill>
            <a:ln>
              <a:noFill/>
            </a:ln>
            <a:effectLst/>
          </c:spPr>
          <c:invertIfNegative val="0"/>
          <c:cat>
            <c:numRef>
              <c:f>Sayfa1!$A$2:$A$9</c:f>
              <c:numCache>
                <c:formatCode>General</c:formatCode>
                <c:ptCount val="8"/>
                <c:pt idx="0">
                  <c:v>2015</c:v>
                </c:pt>
                <c:pt idx="1">
                  <c:v>2016</c:v>
                </c:pt>
                <c:pt idx="2">
                  <c:v>2017</c:v>
                </c:pt>
                <c:pt idx="3">
                  <c:v>2018</c:v>
                </c:pt>
                <c:pt idx="4">
                  <c:v>2019</c:v>
                </c:pt>
                <c:pt idx="5">
                  <c:v>2020</c:v>
                </c:pt>
                <c:pt idx="6">
                  <c:v>2021</c:v>
                </c:pt>
                <c:pt idx="7">
                  <c:v>2022</c:v>
                </c:pt>
              </c:numCache>
            </c:numRef>
          </c:cat>
          <c:val>
            <c:numRef>
              <c:f>Sayfa1!$C$2:$C$9</c:f>
              <c:numCache>
                <c:formatCode>General</c:formatCode>
                <c:ptCount val="8"/>
                <c:pt idx="0">
                  <c:v>417714</c:v>
                </c:pt>
                <c:pt idx="1">
                  <c:v>423479</c:v>
                </c:pt>
                <c:pt idx="2">
                  <c:v>422946</c:v>
                </c:pt>
                <c:pt idx="3">
                  <c:v>394945</c:v>
                </c:pt>
                <c:pt idx="4">
                  <c:v>409587</c:v>
                </c:pt>
                <c:pt idx="5">
                  <c:v>431380</c:v>
                </c:pt>
                <c:pt idx="6">
                  <c:v>370561</c:v>
                </c:pt>
                <c:pt idx="7">
                  <c:v>453730</c:v>
                </c:pt>
              </c:numCache>
            </c:numRef>
          </c:val>
          <c:extLst xmlns:c16r2="http://schemas.microsoft.com/office/drawing/2015/06/chart">
            <c:ext xmlns:c16="http://schemas.microsoft.com/office/drawing/2014/chart" uri="{C3380CC4-5D6E-409C-BE32-E72D297353CC}">
              <c16:uniqueId val="{00000000-9FE6-48B9-B1BA-1827C36CACE5}"/>
            </c:ext>
          </c:extLst>
        </c:ser>
        <c:dLbls>
          <c:showLegendKey val="0"/>
          <c:showVal val="0"/>
          <c:showCatName val="0"/>
          <c:showSerName val="0"/>
          <c:showPercent val="0"/>
          <c:showBubbleSize val="0"/>
        </c:dLbls>
        <c:gapWidth val="219"/>
        <c:overlap val="-27"/>
        <c:axId val="1624211600"/>
        <c:axId val="1624220304"/>
      </c:barChart>
      <c:catAx>
        <c:axId val="1624211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624220304"/>
        <c:crosses val="autoZero"/>
        <c:auto val="1"/>
        <c:lblAlgn val="ctr"/>
        <c:lblOffset val="100"/>
        <c:noMultiLvlLbl val="0"/>
      </c:catAx>
      <c:valAx>
        <c:axId val="1624220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tr-TR"/>
          </a:p>
        </c:txPr>
        <c:crossAx val="162421160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1" i="0" u="none" strike="noStrike" kern="1200" baseline="0">
                <a:solidFill>
                  <a:schemeClr val="tx1">
                    <a:lumMod val="65000"/>
                    <a:lumOff val="35000"/>
                  </a:schemeClr>
                </a:solidFill>
                <a:latin typeface="+mn-lt"/>
                <a:ea typeface="+mn-ea"/>
                <a:cs typeface="+mn-cs"/>
              </a:defRPr>
            </a:pPr>
            <a:endParaRPr lang="tr-TR"/>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png"/><Relationship Id="rId1" Type="http://schemas.openxmlformats.org/officeDocument/2006/relationships/image" Target="../media/image5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9C79871D-03F9-45C6-A7A3-D39DD6332B05}" type="datetimeFigureOut">
              <a:rPr lang="tr-TR" smtClean="0"/>
              <a:t>26.9.2022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15D60E0-E7AD-40AA-A6AC-F39EE035EA04}" type="slidenum">
              <a:rPr lang="tr-TR" smtClean="0"/>
              <a:t>‹#›</a:t>
            </a:fld>
            <a:endParaRPr lang="tr-TR"/>
          </a:p>
        </p:txBody>
      </p:sp>
    </p:spTree>
    <p:extLst>
      <p:ext uri="{BB962C8B-B14F-4D97-AF65-F5344CB8AC3E}">
        <p14:creationId xmlns:p14="http://schemas.microsoft.com/office/powerpoint/2010/main" val="3756317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C79871D-03F9-45C6-A7A3-D39DD6332B05}" type="datetimeFigureOut">
              <a:rPr lang="tr-TR" smtClean="0"/>
              <a:t>26.9.2022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15D60E0-E7AD-40AA-A6AC-F39EE035EA04}" type="slidenum">
              <a:rPr lang="tr-TR" smtClean="0"/>
              <a:t>‹#›</a:t>
            </a:fld>
            <a:endParaRPr lang="tr-TR"/>
          </a:p>
        </p:txBody>
      </p:sp>
    </p:spTree>
    <p:extLst>
      <p:ext uri="{BB962C8B-B14F-4D97-AF65-F5344CB8AC3E}">
        <p14:creationId xmlns:p14="http://schemas.microsoft.com/office/powerpoint/2010/main" val="629172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C79871D-03F9-45C6-A7A3-D39DD6332B05}" type="datetimeFigureOut">
              <a:rPr lang="tr-TR" smtClean="0"/>
              <a:t>26.9.2022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15D60E0-E7AD-40AA-A6AC-F39EE035EA04}" type="slidenum">
              <a:rPr lang="tr-TR" smtClean="0"/>
              <a:t>‹#›</a:t>
            </a:fld>
            <a:endParaRPr lang="tr-TR"/>
          </a:p>
        </p:txBody>
      </p:sp>
    </p:spTree>
    <p:extLst>
      <p:ext uri="{BB962C8B-B14F-4D97-AF65-F5344CB8AC3E}">
        <p14:creationId xmlns:p14="http://schemas.microsoft.com/office/powerpoint/2010/main" val="1460738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C79871D-03F9-45C6-A7A3-D39DD6332B05}" type="datetimeFigureOut">
              <a:rPr lang="tr-TR" smtClean="0"/>
              <a:t>26.9.2022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15D60E0-E7AD-40AA-A6AC-F39EE035EA04}" type="slidenum">
              <a:rPr lang="tr-TR" smtClean="0"/>
              <a:t>‹#›</a:t>
            </a:fld>
            <a:endParaRPr lang="tr-TR"/>
          </a:p>
        </p:txBody>
      </p:sp>
    </p:spTree>
    <p:extLst>
      <p:ext uri="{BB962C8B-B14F-4D97-AF65-F5344CB8AC3E}">
        <p14:creationId xmlns:p14="http://schemas.microsoft.com/office/powerpoint/2010/main" val="369862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9C79871D-03F9-45C6-A7A3-D39DD6332B05}" type="datetimeFigureOut">
              <a:rPr lang="tr-TR" smtClean="0"/>
              <a:t>26.9.2022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15D60E0-E7AD-40AA-A6AC-F39EE035EA04}" type="slidenum">
              <a:rPr lang="tr-TR" smtClean="0"/>
              <a:t>‹#›</a:t>
            </a:fld>
            <a:endParaRPr lang="tr-TR"/>
          </a:p>
        </p:txBody>
      </p:sp>
    </p:spTree>
    <p:extLst>
      <p:ext uri="{BB962C8B-B14F-4D97-AF65-F5344CB8AC3E}">
        <p14:creationId xmlns:p14="http://schemas.microsoft.com/office/powerpoint/2010/main" val="548977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9C79871D-03F9-45C6-A7A3-D39DD6332B05}" type="datetimeFigureOut">
              <a:rPr lang="tr-TR" smtClean="0"/>
              <a:t>26.9.2022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15D60E0-E7AD-40AA-A6AC-F39EE035EA04}" type="slidenum">
              <a:rPr lang="tr-TR" smtClean="0"/>
              <a:t>‹#›</a:t>
            </a:fld>
            <a:endParaRPr lang="tr-TR"/>
          </a:p>
        </p:txBody>
      </p:sp>
    </p:spTree>
    <p:extLst>
      <p:ext uri="{BB962C8B-B14F-4D97-AF65-F5344CB8AC3E}">
        <p14:creationId xmlns:p14="http://schemas.microsoft.com/office/powerpoint/2010/main" val="2048195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9C79871D-03F9-45C6-A7A3-D39DD6332B05}" type="datetimeFigureOut">
              <a:rPr lang="tr-TR" smtClean="0"/>
              <a:t>26.9.2022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15D60E0-E7AD-40AA-A6AC-F39EE035EA04}" type="slidenum">
              <a:rPr lang="tr-TR" smtClean="0"/>
              <a:t>‹#›</a:t>
            </a:fld>
            <a:endParaRPr lang="tr-TR"/>
          </a:p>
        </p:txBody>
      </p:sp>
    </p:spTree>
    <p:extLst>
      <p:ext uri="{BB962C8B-B14F-4D97-AF65-F5344CB8AC3E}">
        <p14:creationId xmlns:p14="http://schemas.microsoft.com/office/powerpoint/2010/main" val="845780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C79871D-03F9-45C6-A7A3-D39DD6332B05}" type="datetimeFigureOut">
              <a:rPr lang="tr-TR" smtClean="0"/>
              <a:t>26.9.2022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15D60E0-E7AD-40AA-A6AC-F39EE035EA04}" type="slidenum">
              <a:rPr lang="tr-TR" smtClean="0"/>
              <a:t>‹#›</a:t>
            </a:fld>
            <a:endParaRPr lang="tr-TR"/>
          </a:p>
        </p:txBody>
      </p:sp>
    </p:spTree>
    <p:extLst>
      <p:ext uri="{BB962C8B-B14F-4D97-AF65-F5344CB8AC3E}">
        <p14:creationId xmlns:p14="http://schemas.microsoft.com/office/powerpoint/2010/main" val="2600805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C79871D-03F9-45C6-A7A3-D39DD6332B05}" type="datetimeFigureOut">
              <a:rPr lang="tr-TR" smtClean="0"/>
              <a:t>26.9.2022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15D60E0-E7AD-40AA-A6AC-F39EE035EA04}" type="slidenum">
              <a:rPr lang="tr-TR" smtClean="0"/>
              <a:t>‹#›</a:t>
            </a:fld>
            <a:endParaRPr lang="tr-TR"/>
          </a:p>
        </p:txBody>
      </p:sp>
    </p:spTree>
    <p:extLst>
      <p:ext uri="{BB962C8B-B14F-4D97-AF65-F5344CB8AC3E}">
        <p14:creationId xmlns:p14="http://schemas.microsoft.com/office/powerpoint/2010/main" val="2624232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C79871D-03F9-45C6-A7A3-D39DD6332B05}" type="datetimeFigureOut">
              <a:rPr lang="tr-TR" smtClean="0"/>
              <a:t>26.9.2022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15D60E0-E7AD-40AA-A6AC-F39EE035EA04}" type="slidenum">
              <a:rPr lang="tr-TR" smtClean="0"/>
              <a:t>‹#›</a:t>
            </a:fld>
            <a:endParaRPr lang="tr-TR"/>
          </a:p>
        </p:txBody>
      </p:sp>
    </p:spTree>
    <p:extLst>
      <p:ext uri="{BB962C8B-B14F-4D97-AF65-F5344CB8AC3E}">
        <p14:creationId xmlns:p14="http://schemas.microsoft.com/office/powerpoint/2010/main" val="955135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C79871D-03F9-45C6-A7A3-D39DD6332B05}" type="datetimeFigureOut">
              <a:rPr lang="tr-TR" smtClean="0"/>
              <a:t>26.9.2022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15D60E0-E7AD-40AA-A6AC-F39EE035EA04}" type="slidenum">
              <a:rPr lang="tr-TR" smtClean="0"/>
              <a:t>‹#›</a:t>
            </a:fld>
            <a:endParaRPr lang="tr-TR"/>
          </a:p>
        </p:txBody>
      </p:sp>
    </p:spTree>
    <p:extLst>
      <p:ext uri="{BB962C8B-B14F-4D97-AF65-F5344CB8AC3E}">
        <p14:creationId xmlns:p14="http://schemas.microsoft.com/office/powerpoint/2010/main" val="2771401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79871D-03F9-45C6-A7A3-D39DD6332B05}" type="datetimeFigureOut">
              <a:rPr lang="tr-TR" smtClean="0"/>
              <a:t>26.9.2022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5D60E0-E7AD-40AA-A6AC-F39EE035EA04}" type="slidenum">
              <a:rPr lang="tr-TR" smtClean="0"/>
              <a:t>‹#›</a:t>
            </a:fld>
            <a:endParaRPr lang="tr-TR"/>
          </a:p>
        </p:txBody>
      </p:sp>
    </p:spTree>
    <p:extLst>
      <p:ext uri="{BB962C8B-B14F-4D97-AF65-F5344CB8AC3E}">
        <p14:creationId xmlns:p14="http://schemas.microsoft.com/office/powerpoint/2010/main" val="2973114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 Id="rId9" Type="http://schemas.openxmlformats.org/officeDocument/2006/relationships/image" Target="../media/image19.emf"/></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image" Target="../media/image29.emf"/></Relationships>
</file>

<file path=ppt/slides/_rels/slide1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 Id="rId5" Type="http://schemas.openxmlformats.org/officeDocument/2006/relationships/image" Target="../media/image34.emf"/><Relationship Id="rId4" Type="http://schemas.openxmlformats.org/officeDocument/2006/relationships/image" Target="../media/image33.emf"/></Relationships>
</file>

<file path=ppt/slides/_rels/slide1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18.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 Id="rId5" Type="http://schemas.openxmlformats.org/officeDocument/2006/relationships/image" Target="../media/image45.emf"/><Relationship Id="rId4" Type="http://schemas.openxmlformats.org/officeDocument/2006/relationships/image" Target="../media/image44.emf"/></Relationships>
</file>

<file path=ppt/slides/_rels/slide22.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 Id="rId5" Type="http://schemas.openxmlformats.org/officeDocument/2006/relationships/image" Target="../media/image49.emf"/><Relationship Id="rId4" Type="http://schemas.openxmlformats.org/officeDocument/2006/relationships/image" Target="../media/image48.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oleObject" Target="../embeddings/oleObject1.bin"/><Relationship Id="rId7" Type="http://schemas.openxmlformats.org/officeDocument/2006/relationships/image" Target="../media/image5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2.png"/><Relationship Id="rId5" Type="http://schemas.openxmlformats.org/officeDocument/2006/relationships/oleObject" Target="../embeddings/oleObject2.bin"/><Relationship Id="rId4" Type="http://schemas.openxmlformats.org/officeDocument/2006/relationships/image" Target="../media/image51.wmf"/><Relationship Id="rId9" Type="http://schemas.openxmlformats.org/officeDocument/2006/relationships/image" Target="../media/image53.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3"/>
          <p:cNvSpPr>
            <a:spLocks noGrp="1" noChangeArrowheads="1"/>
          </p:cNvSpPr>
          <p:nvPr>
            <p:ph type="body" idx="1"/>
          </p:nvPr>
        </p:nvSpPr>
        <p:spPr>
          <a:xfrm>
            <a:off x="77118" y="2531260"/>
            <a:ext cx="11909233" cy="4222080"/>
          </a:xfrm>
        </p:spPr>
        <p:txBody>
          <a:bodyPr>
            <a:normAutofit lnSpcReduction="10000"/>
          </a:bodyPr>
          <a:lstStyle/>
          <a:p>
            <a:pPr marL="342900" indent="-342900" algn="ctr">
              <a:buNone/>
              <a:defRPr/>
            </a:pPr>
            <a:endParaRPr lang="tr-TR" sz="4000" b="1" dirty="0">
              <a:solidFill>
                <a:srgbClr val="000000"/>
              </a:solidFill>
              <a:effectLst>
                <a:outerShdw blurRad="38100" dist="38100" dir="2700000" algn="tl">
                  <a:srgbClr val="FFFFFF"/>
                </a:outerShdw>
              </a:effectLst>
              <a:latin typeface="Times New Roman" pitchFamily="18" charset="0"/>
            </a:endParaRPr>
          </a:p>
          <a:p>
            <a:pPr marL="342900" indent="-342900" algn="ctr">
              <a:buNone/>
              <a:defRPr/>
            </a:pPr>
            <a:r>
              <a:rPr lang="tr-TR" sz="4000" b="1" dirty="0">
                <a:solidFill>
                  <a:srgbClr val="000000"/>
                </a:solidFill>
                <a:effectLst>
                  <a:outerShdw blurRad="38100" dist="38100" dir="2700000" algn="tl">
                    <a:srgbClr val="FFFFFF"/>
                  </a:outerShdw>
                </a:effectLst>
                <a:latin typeface="Times New Roman" pitchFamily="18" charset="0"/>
              </a:rPr>
              <a:t>  </a:t>
            </a:r>
            <a:r>
              <a:rPr lang="tr-TR" sz="4000" b="1" dirty="0">
                <a:solidFill>
                  <a:srgbClr val="FF0000"/>
                </a:solidFill>
                <a:latin typeface="Times New Roman" pitchFamily="18" charset="0"/>
              </a:rPr>
              <a:t> TOBB Fen Lisesi Rehberlik Servisi </a:t>
            </a:r>
            <a:endParaRPr lang="tr-TR" sz="4000" b="1" dirty="0" smtClean="0">
              <a:solidFill>
                <a:srgbClr val="FF0000"/>
              </a:solidFill>
              <a:latin typeface="Times New Roman" pitchFamily="18" charset="0"/>
            </a:endParaRPr>
          </a:p>
          <a:p>
            <a:pPr marL="342900" indent="-342900" algn="ctr">
              <a:buNone/>
              <a:defRPr/>
            </a:pPr>
            <a:r>
              <a:rPr lang="tr-TR" sz="4000" b="1" dirty="0" smtClean="0">
                <a:solidFill>
                  <a:srgbClr val="FF0000"/>
                </a:solidFill>
                <a:latin typeface="Times New Roman" pitchFamily="18" charset="0"/>
              </a:rPr>
              <a:t>2023 </a:t>
            </a:r>
            <a:r>
              <a:rPr lang="tr-TR" sz="4000" b="1" dirty="0">
                <a:solidFill>
                  <a:srgbClr val="FF0000"/>
                </a:solidFill>
                <a:latin typeface="Times New Roman" pitchFamily="18" charset="0"/>
              </a:rPr>
              <a:t>YKS Sistemi </a:t>
            </a:r>
            <a:r>
              <a:rPr lang="tr-TR" sz="4000" b="1" dirty="0" smtClean="0">
                <a:solidFill>
                  <a:srgbClr val="FF0000"/>
                </a:solidFill>
                <a:latin typeface="Times New Roman" pitchFamily="18" charset="0"/>
              </a:rPr>
              <a:t>Seminerini</a:t>
            </a:r>
            <a:endParaRPr lang="tr-TR" sz="4000" b="1" dirty="0">
              <a:solidFill>
                <a:srgbClr val="FF0000"/>
              </a:solidFill>
              <a:latin typeface="Times New Roman" pitchFamily="18" charset="0"/>
            </a:endParaRPr>
          </a:p>
          <a:p>
            <a:pPr marL="342900" indent="-342900" algn="ctr">
              <a:buNone/>
              <a:defRPr/>
            </a:pPr>
            <a:r>
              <a:rPr lang="tr-TR" sz="4000" b="1" dirty="0" smtClean="0">
                <a:solidFill>
                  <a:srgbClr val="FF0000"/>
                </a:solidFill>
                <a:latin typeface="Times New Roman" pitchFamily="18" charset="0"/>
              </a:rPr>
              <a:t>Sunar</a:t>
            </a:r>
            <a:endParaRPr lang="tr-TR" sz="4000" b="1" dirty="0">
              <a:solidFill>
                <a:srgbClr val="FF0000"/>
              </a:solidFill>
              <a:latin typeface="Times New Roman" pitchFamily="18" charset="0"/>
            </a:endParaRPr>
          </a:p>
          <a:p>
            <a:pPr marL="342900" indent="-342900" algn="r">
              <a:buNone/>
              <a:defRPr/>
            </a:pPr>
            <a:endParaRPr lang="tr-TR" sz="2000" dirty="0">
              <a:solidFill>
                <a:schemeClr val="bg2"/>
              </a:solidFill>
            </a:endParaRPr>
          </a:p>
          <a:p>
            <a:pPr marL="342900" indent="-342900" algn="r">
              <a:buNone/>
              <a:defRPr/>
            </a:pPr>
            <a:endParaRPr lang="tr-TR" sz="2000" dirty="0">
              <a:solidFill>
                <a:schemeClr val="bg2"/>
              </a:solidFill>
            </a:endParaRPr>
          </a:p>
          <a:p>
            <a:pPr marL="342900" indent="-342900" algn="r">
              <a:buNone/>
              <a:defRPr/>
            </a:pPr>
            <a:r>
              <a:rPr lang="tr-TR" sz="2000" dirty="0"/>
              <a:t>Abdullah ŞENCAN                  </a:t>
            </a:r>
          </a:p>
          <a:p>
            <a:pPr marL="342900" indent="-342900" algn="r">
              <a:buNone/>
              <a:defRPr/>
            </a:pPr>
            <a:r>
              <a:rPr lang="tr-TR" sz="2000" dirty="0"/>
              <a:t>                  Psikolojik Danışman</a:t>
            </a:r>
          </a:p>
        </p:txBody>
      </p:sp>
      <p:sp>
        <p:nvSpPr>
          <p:cNvPr id="5" name="Text Box 5"/>
          <p:cNvSpPr txBox="1">
            <a:spLocks noChangeArrowheads="1"/>
          </p:cNvSpPr>
          <p:nvPr/>
        </p:nvSpPr>
        <p:spPr bwMode="auto">
          <a:xfrm>
            <a:off x="996569" y="946571"/>
            <a:ext cx="9858375" cy="1200150"/>
          </a:xfrm>
          <a:prstGeom prst="rect">
            <a:avLst/>
          </a:prstGeom>
          <a:noFill/>
          <a:ln w="9525">
            <a:noFill/>
            <a:miter lim="800000"/>
            <a:headEnd/>
            <a:tailEnd/>
          </a:ln>
          <a:effectLst/>
        </p:spPr>
        <p:txBody>
          <a:bodyPr>
            <a:spAutoFit/>
          </a:bodyPr>
          <a:lstStyle/>
          <a:p>
            <a:pPr algn="ctr" eaLnBrk="1" hangingPunct="1">
              <a:spcBef>
                <a:spcPct val="50000"/>
              </a:spcBef>
              <a:buClr>
                <a:schemeClr val="hlink"/>
              </a:buClr>
              <a:buSzPct val="120000"/>
              <a:defRPr/>
            </a:pPr>
            <a:r>
              <a:rPr lang="tr-TR" sz="7200" dirty="0">
                <a:effectLst>
                  <a:outerShdw blurRad="38100" dist="38100" dir="2700000" algn="tl">
                    <a:srgbClr val="000000"/>
                  </a:outerShdw>
                </a:effectLst>
                <a:latin typeface="Comic Sans MS" pitchFamily="66" charset="0"/>
              </a:rPr>
              <a:t>HOŞGELDİNİZ</a:t>
            </a:r>
          </a:p>
        </p:txBody>
      </p:sp>
    </p:spTree>
    <p:extLst>
      <p:ext uri="{BB962C8B-B14F-4D97-AF65-F5344CB8AC3E}">
        <p14:creationId xmlns:p14="http://schemas.microsoft.com/office/powerpoint/2010/main" val="293168449"/>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817104" y="160714"/>
            <a:ext cx="5475243" cy="715581"/>
          </a:xfrm>
          <a:prstGeom prst="rect">
            <a:avLst/>
          </a:prstGeom>
          <a:solidFill>
            <a:schemeClr val="tx1">
              <a:lumMod val="75000"/>
              <a:lumOff val="25000"/>
            </a:schemeClr>
          </a:solidFill>
        </p:spPr>
        <p:txBody>
          <a:bodyPr wrap="square" rtlCol="0">
            <a:spAutoFit/>
          </a:bodyPr>
          <a:lstStyle/>
          <a:p>
            <a:pPr algn="ctr"/>
            <a:r>
              <a:rPr lang="tr-TR" sz="2025" b="1" dirty="0">
                <a:solidFill>
                  <a:schemeClr val="bg1"/>
                </a:solidFill>
                <a:effectLst>
                  <a:outerShdw blurRad="38100" dist="38100" dir="2700000" algn="tl">
                    <a:srgbClr val="000000">
                      <a:alpha val="43137"/>
                    </a:srgbClr>
                  </a:outerShdw>
                </a:effectLst>
              </a:rPr>
              <a:t>TEMEL YETERLİLİK TESTİ (TYT) SORU TARZLARI NASIL OLACAK?</a:t>
            </a:r>
          </a:p>
        </p:txBody>
      </p:sp>
      <p:pic>
        <p:nvPicPr>
          <p:cNvPr id="8" name="Resim 7"/>
          <p:cNvPicPr>
            <a:picLocks noChangeAspect="1"/>
          </p:cNvPicPr>
          <p:nvPr/>
        </p:nvPicPr>
        <p:blipFill>
          <a:blip r:embed="rId2"/>
          <a:stretch>
            <a:fillRect/>
          </a:stretch>
        </p:blipFill>
        <p:spPr>
          <a:xfrm>
            <a:off x="0" y="423345"/>
            <a:ext cx="11759425" cy="6424017"/>
          </a:xfrm>
          <a:prstGeom prst="rect">
            <a:avLst/>
          </a:prstGeom>
        </p:spPr>
      </p:pic>
      <p:sp>
        <p:nvSpPr>
          <p:cNvPr id="9" name="Metin kutusu 8"/>
          <p:cNvSpPr txBox="1"/>
          <p:nvPr/>
        </p:nvSpPr>
        <p:spPr>
          <a:xfrm>
            <a:off x="1553378" y="3289173"/>
            <a:ext cx="1865687" cy="1061829"/>
          </a:xfrm>
          <a:prstGeom prst="rect">
            <a:avLst/>
          </a:prstGeom>
          <a:noFill/>
        </p:spPr>
        <p:txBody>
          <a:bodyPr wrap="square" rtlCol="0">
            <a:spAutoFit/>
          </a:bodyPr>
          <a:lstStyle/>
          <a:p>
            <a:pPr algn="ctr"/>
            <a:r>
              <a:rPr lang="tr-TR" sz="1575" b="1" dirty="0"/>
              <a:t>SORULAR ORTAK MÜFREDATTAN OLACAK</a:t>
            </a:r>
          </a:p>
          <a:p>
            <a:pPr algn="ctr"/>
            <a:endParaRPr lang="tr-TR" sz="1575" dirty="0"/>
          </a:p>
        </p:txBody>
      </p:sp>
      <p:sp>
        <p:nvSpPr>
          <p:cNvPr id="21" name="Metin kutusu 20"/>
          <p:cNvSpPr txBox="1"/>
          <p:nvPr/>
        </p:nvSpPr>
        <p:spPr>
          <a:xfrm>
            <a:off x="4014026" y="2872213"/>
            <a:ext cx="1865687" cy="1546577"/>
          </a:xfrm>
          <a:prstGeom prst="rect">
            <a:avLst/>
          </a:prstGeom>
          <a:noFill/>
        </p:spPr>
        <p:txBody>
          <a:bodyPr wrap="square" rtlCol="0">
            <a:spAutoFit/>
          </a:bodyPr>
          <a:lstStyle/>
          <a:p>
            <a:pPr algn="ctr"/>
            <a:r>
              <a:rPr lang="tr-TR" sz="1575" b="1" dirty="0"/>
              <a:t>OKUDUĞUNU ANLAMA VE YORUMLAMA BECERİLERİNİ ÖLÇECEK</a:t>
            </a:r>
          </a:p>
          <a:p>
            <a:endParaRPr lang="tr-TR" sz="1575" dirty="0"/>
          </a:p>
        </p:txBody>
      </p:sp>
      <p:sp>
        <p:nvSpPr>
          <p:cNvPr id="22" name="Metin kutusu 21"/>
          <p:cNvSpPr txBox="1"/>
          <p:nvPr/>
        </p:nvSpPr>
        <p:spPr>
          <a:xfrm>
            <a:off x="6354900" y="2517600"/>
            <a:ext cx="2072987" cy="1788951"/>
          </a:xfrm>
          <a:prstGeom prst="rect">
            <a:avLst/>
          </a:prstGeom>
          <a:noFill/>
        </p:spPr>
        <p:txBody>
          <a:bodyPr wrap="square" rtlCol="0">
            <a:spAutoFit/>
          </a:bodyPr>
          <a:lstStyle/>
          <a:p>
            <a:pPr algn="ctr"/>
            <a:r>
              <a:rPr lang="tr-TR" sz="1575" b="1" dirty="0"/>
              <a:t>SOSYAL ALANLARDA</a:t>
            </a:r>
          </a:p>
          <a:p>
            <a:pPr algn="ctr"/>
            <a:r>
              <a:rPr lang="tr-TR" sz="1575" b="1" dirty="0"/>
              <a:t>YİNE ADAYLARIN</a:t>
            </a:r>
            <a:br>
              <a:rPr lang="tr-TR" sz="1575" b="1" dirty="0"/>
            </a:br>
            <a:r>
              <a:rPr lang="tr-TR" sz="1575" b="1" dirty="0"/>
              <a:t>OKUDUĞUNU </a:t>
            </a:r>
            <a:br>
              <a:rPr lang="tr-TR" sz="1575" b="1" dirty="0"/>
            </a:br>
            <a:r>
              <a:rPr lang="tr-TR" sz="1575" b="1" dirty="0"/>
              <a:t>ANLAMA BECERİLERİ</a:t>
            </a:r>
          </a:p>
          <a:p>
            <a:pPr algn="ctr"/>
            <a:r>
              <a:rPr lang="tr-TR" sz="1575" b="1" dirty="0"/>
              <a:t>ÖLÇÜLECEK.</a:t>
            </a:r>
          </a:p>
          <a:p>
            <a:pPr algn="ctr"/>
            <a:endParaRPr lang="tr-TR" sz="1575" b="1" dirty="0"/>
          </a:p>
          <a:p>
            <a:endParaRPr lang="tr-TR" sz="1575" dirty="0"/>
          </a:p>
        </p:txBody>
      </p:sp>
      <p:sp>
        <p:nvSpPr>
          <p:cNvPr id="24" name="Metin kutusu 23"/>
          <p:cNvSpPr txBox="1"/>
          <p:nvPr/>
        </p:nvSpPr>
        <p:spPr>
          <a:xfrm>
            <a:off x="8737471" y="1973685"/>
            <a:ext cx="2072987" cy="1061829"/>
          </a:xfrm>
          <a:prstGeom prst="rect">
            <a:avLst/>
          </a:prstGeom>
          <a:noFill/>
        </p:spPr>
        <p:txBody>
          <a:bodyPr wrap="square" rtlCol="0">
            <a:spAutoFit/>
          </a:bodyPr>
          <a:lstStyle/>
          <a:p>
            <a:pPr algn="ctr"/>
            <a:r>
              <a:rPr lang="tr-TR" sz="1575" b="1" dirty="0"/>
              <a:t>FEN BİLİMLERİ ALANINA YATKINLIĞI VE YORUMLAMA BECERİLERİNİ ÖLÇECEK</a:t>
            </a:r>
          </a:p>
        </p:txBody>
      </p:sp>
      <p:sp>
        <p:nvSpPr>
          <p:cNvPr id="25" name="Metin kutusu 24"/>
          <p:cNvSpPr txBox="1"/>
          <p:nvPr/>
        </p:nvSpPr>
        <p:spPr>
          <a:xfrm>
            <a:off x="7991716" y="5045971"/>
            <a:ext cx="3305193" cy="1061829"/>
          </a:xfrm>
          <a:prstGeom prst="rect">
            <a:avLst/>
          </a:prstGeom>
          <a:noFill/>
        </p:spPr>
        <p:txBody>
          <a:bodyPr wrap="square" rtlCol="0">
            <a:spAutoFit/>
          </a:bodyPr>
          <a:lstStyle/>
          <a:p>
            <a:pPr algn="ctr"/>
            <a:r>
              <a:rPr lang="tr-TR" sz="1575" b="1" dirty="0"/>
              <a:t>MATEMATİK KAVRAMLARINI KULLANMA VE TEMEL MATEMATİK İŞLEMLERİ YAPMA BECERİSİ ÖLÇÜLECEK</a:t>
            </a:r>
          </a:p>
        </p:txBody>
      </p:sp>
      <p:pic>
        <p:nvPicPr>
          <p:cNvPr id="10" name="Resim 9"/>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63161" y="1973685"/>
            <a:ext cx="740392" cy="385004"/>
          </a:xfrm>
          <a:prstGeom prst="rect">
            <a:avLst/>
          </a:prstGeom>
        </p:spPr>
      </p:pic>
      <p:pic>
        <p:nvPicPr>
          <p:cNvPr id="28" name="Resim 27"/>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488560" y="1520622"/>
            <a:ext cx="740392" cy="385004"/>
          </a:xfrm>
          <a:prstGeom prst="rect">
            <a:avLst/>
          </a:prstGeom>
        </p:spPr>
      </p:pic>
      <p:pic>
        <p:nvPicPr>
          <p:cNvPr id="29" name="Resim 28"/>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984704" y="1295062"/>
            <a:ext cx="740392" cy="385004"/>
          </a:xfrm>
          <a:prstGeom prst="rect">
            <a:avLst/>
          </a:prstGeom>
        </p:spPr>
      </p:pic>
      <p:pic>
        <p:nvPicPr>
          <p:cNvPr id="38" name="Resim 37"/>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8427887" y="797906"/>
            <a:ext cx="740392" cy="385004"/>
          </a:xfrm>
          <a:prstGeom prst="rect">
            <a:avLst/>
          </a:prstGeom>
        </p:spPr>
      </p:pic>
      <p:pic>
        <p:nvPicPr>
          <p:cNvPr id="39" name="Resim 38"/>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403767" y="4764720"/>
            <a:ext cx="740392" cy="385004"/>
          </a:xfrm>
          <a:prstGeom prst="rect">
            <a:avLst/>
          </a:prstGeom>
        </p:spPr>
      </p:pic>
    </p:spTree>
    <p:extLst>
      <p:ext uri="{BB962C8B-B14F-4D97-AF65-F5344CB8AC3E}">
        <p14:creationId xmlns:p14="http://schemas.microsoft.com/office/powerpoint/2010/main" val="28630502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228296" y="170251"/>
            <a:ext cx="5475243" cy="715581"/>
          </a:xfrm>
          <a:prstGeom prst="rect">
            <a:avLst/>
          </a:prstGeom>
          <a:solidFill>
            <a:schemeClr val="tx1">
              <a:lumMod val="75000"/>
              <a:lumOff val="25000"/>
            </a:schemeClr>
          </a:solidFill>
        </p:spPr>
        <p:txBody>
          <a:bodyPr wrap="square" rtlCol="0">
            <a:spAutoFit/>
          </a:bodyPr>
          <a:lstStyle/>
          <a:p>
            <a:pPr algn="ctr"/>
            <a:r>
              <a:rPr lang="tr-TR" sz="2025" b="1" dirty="0">
                <a:solidFill>
                  <a:schemeClr val="bg1"/>
                </a:solidFill>
                <a:effectLst>
                  <a:outerShdw blurRad="38100" dist="38100" dir="2700000" algn="tl">
                    <a:srgbClr val="000000">
                      <a:alpha val="43137"/>
                    </a:srgbClr>
                  </a:outerShdw>
                </a:effectLst>
              </a:rPr>
              <a:t>TEMEL YETERLİLİK TESTİ (TYT) PUAN TÜRÜ NEDİR? NERELERDE KULLANILIR?</a:t>
            </a:r>
          </a:p>
        </p:txBody>
      </p:sp>
      <p:pic>
        <p:nvPicPr>
          <p:cNvPr id="12" name="Resim 11"/>
          <p:cNvPicPr>
            <a:picLocks noChangeAspect="1"/>
          </p:cNvPicPr>
          <p:nvPr/>
        </p:nvPicPr>
        <p:blipFill>
          <a:blip r:embed="rId2"/>
          <a:stretch>
            <a:fillRect/>
          </a:stretch>
        </p:blipFill>
        <p:spPr>
          <a:xfrm>
            <a:off x="966712" y="1282568"/>
            <a:ext cx="3054817" cy="4806597"/>
          </a:xfrm>
          <a:prstGeom prst="rect">
            <a:avLst/>
          </a:prstGeom>
        </p:spPr>
      </p:pic>
      <p:pic>
        <p:nvPicPr>
          <p:cNvPr id="13" name="Resim 12"/>
          <p:cNvPicPr>
            <a:picLocks noChangeAspect="1"/>
          </p:cNvPicPr>
          <p:nvPr/>
        </p:nvPicPr>
        <p:blipFill>
          <a:blip r:embed="rId3"/>
          <a:stretch>
            <a:fillRect/>
          </a:stretch>
        </p:blipFill>
        <p:spPr>
          <a:xfrm>
            <a:off x="4584549" y="1282568"/>
            <a:ext cx="3023106" cy="4806597"/>
          </a:xfrm>
          <a:prstGeom prst="rect">
            <a:avLst/>
          </a:prstGeom>
        </p:spPr>
      </p:pic>
      <p:pic>
        <p:nvPicPr>
          <p:cNvPr id="14" name="Resim 13"/>
          <p:cNvPicPr>
            <a:picLocks noChangeAspect="1"/>
          </p:cNvPicPr>
          <p:nvPr/>
        </p:nvPicPr>
        <p:blipFill>
          <a:blip r:embed="rId4"/>
          <a:stretch>
            <a:fillRect/>
          </a:stretch>
        </p:blipFill>
        <p:spPr>
          <a:xfrm>
            <a:off x="7961918" y="1282568"/>
            <a:ext cx="3023106" cy="4806597"/>
          </a:xfrm>
          <a:prstGeom prst="rect">
            <a:avLst/>
          </a:prstGeom>
        </p:spPr>
      </p:pic>
      <p:sp>
        <p:nvSpPr>
          <p:cNvPr id="15" name="Metin kutusu 14"/>
          <p:cNvSpPr txBox="1"/>
          <p:nvPr/>
        </p:nvSpPr>
        <p:spPr>
          <a:xfrm>
            <a:off x="1530401" y="1391427"/>
            <a:ext cx="1918011" cy="715581"/>
          </a:xfrm>
          <a:prstGeom prst="rect">
            <a:avLst/>
          </a:prstGeom>
          <a:noFill/>
        </p:spPr>
        <p:txBody>
          <a:bodyPr wrap="square" rtlCol="0">
            <a:spAutoFit/>
          </a:bodyPr>
          <a:lstStyle/>
          <a:p>
            <a:r>
              <a:rPr lang="tr-TR" sz="2025" b="1" dirty="0"/>
              <a:t>TYT PUAN TÜRÜ</a:t>
            </a:r>
          </a:p>
        </p:txBody>
      </p:sp>
      <p:sp>
        <p:nvSpPr>
          <p:cNvPr id="28" name="Metin kutusu 27"/>
          <p:cNvSpPr txBox="1"/>
          <p:nvPr/>
        </p:nvSpPr>
        <p:spPr>
          <a:xfrm>
            <a:off x="5035717" y="1383065"/>
            <a:ext cx="2284775" cy="403957"/>
          </a:xfrm>
          <a:prstGeom prst="rect">
            <a:avLst/>
          </a:prstGeom>
          <a:noFill/>
        </p:spPr>
        <p:txBody>
          <a:bodyPr wrap="square" rtlCol="0">
            <a:spAutoFit/>
          </a:bodyPr>
          <a:lstStyle/>
          <a:p>
            <a:r>
              <a:rPr lang="tr-TR" sz="2025" b="1" dirty="0">
                <a:solidFill>
                  <a:schemeClr val="bg1"/>
                </a:solidFill>
              </a:rPr>
              <a:t>KULLANILDIĞI YER</a:t>
            </a:r>
          </a:p>
        </p:txBody>
      </p:sp>
      <p:sp>
        <p:nvSpPr>
          <p:cNvPr id="29" name="Metin kutusu 28"/>
          <p:cNvSpPr txBox="1"/>
          <p:nvPr/>
        </p:nvSpPr>
        <p:spPr>
          <a:xfrm>
            <a:off x="8428376" y="1391427"/>
            <a:ext cx="2284775" cy="403957"/>
          </a:xfrm>
          <a:prstGeom prst="rect">
            <a:avLst/>
          </a:prstGeom>
          <a:noFill/>
        </p:spPr>
        <p:txBody>
          <a:bodyPr wrap="square" rtlCol="0">
            <a:spAutoFit/>
          </a:bodyPr>
          <a:lstStyle/>
          <a:p>
            <a:r>
              <a:rPr lang="tr-TR" sz="2025" b="1" dirty="0">
                <a:solidFill>
                  <a:schemeClr val="bg1"/>
                </a:solidFill>
              </a:rPr>
              <a:t>KULLANILDIĞI YER</a:t>
            </a:r>
          </a:p>
        </p:txBody>
      </p:sp>
      <p:sp>
        <p:nvSpPr>
          <p:cNvPr id="38" name="Metin kutusu 37"/>
          <p:cNvSpPr txBox="1"/>
          <p:nvPr/>
        </p:nvSpPr>
        <p:spPr>
          <a:xfrm>
            <a:off x="1502603" y="2660314"/>
            <a:ext cx="1918011" cy="2585323"/>
          </a:xfrm>
          <a:prstGeom prst="rect">
            <a:avLst/>
          </a:prstGeom>
          <a:noFill/>
        </p:spPr>
        <p:txBody>
          <a:bodyPr wrap="square" rtlCol="0">
            <a:spAutoFit/>
          </a:bodyPr>
          <a:lstStyle/>
          <a:p>
            <a:pPr algn="ctr"/>
            <a:r>
              <a:rPr lang="tr-TR" sz="2025" b="1" dirty="0"/>
              <a:t>Üniversiteye girişte için yapılan Temel Yeterlilik Testi sonucu oluşan puandır. </a:t>
            </a:r>
            <a:r>
              <a:rPr lang="tr-TR" sz="2025" b="1" dirty="0">
                <a:solidFill>
                  <a:srgbClr val="FF0000"/>
                </a:solidFill>
              </a:rPr>
              <a:t>Tek puan türüdür.</a:t>
            </a:r>
          </a:p>
          <a:p>
            <a:pPr algn="ctr"/>
            <a:endParaRPr lang="tr-TR" sz="2025" dirty="0"/>
          </a:p>
        </p:txBody>
      </p:sp>
      <p:sp>
        <p:nvSpPr>
          <p:cNvPr id="39" name="Metin kutusu 38"/>
          <p:cNvSpPr txBox="1"/>
          <p:nvPr/>
        </p:nvSpPr>
        <p:spPr>
          <a:xfrm>
            <a:off x="5006913" y="2642045"/>
            <a:ext cx="1918011" cy="2273699"/>
          </a:xfrm>
          <a:prstGeom prst="rect">
            <a:avLst/>
          </a:prstGeom>
          <a:noFill/>
        </p:spPr>
        <p:txBody>
          <a:bodyPr wrap="square" rtlCol="0">
            <a:spAutoFit/>
          </a:bodyPr>
          <a:lstStyle/>
          <a:p>
            <a:pPr marL="321412" indent="-321412" algn="ctr">
              <a:buFont typeface="Arial" panose="020B0604020202020204" pitchFamily="34" charset="0"/>
              <a:buChar char="•"/>
            </a:pPr>
            <a:r>
              <a:rPr lang="tr-TR" sz="2025" b="1" dirty="0"/>
              <a:t>Ön Lisans Bölümlerini </a:t>
            </a:r>
          </a:p>
          <a:p>
            <a:pPr algn="ctr"/>
            <a:r>
              <a:rPr lang="tr-TR" sz="2025" b="1" dirty="0"/>
              <a:t>tercih ederken</a:t>
            </a:r>
          </a:p>
          <a:p>
            <a:pPr marL="321412" indent="-321412" algn="ctr">
              <a:buFont typeface="Arial" panose="020B0604020202020204" pitchFamily="34" charset="0"/>
              <a:buChar char="•"/>
            </a:pPr>
            <a:r>
              <a:rPr lang="tr-TR" sz="2025" b="1" dirty="0"/>
              <a:t>Açık öğretim  Ön lisans tercihlerinde</a:t>
            </a:r>
          </a:p>
          <a:p>
            <a:pPr marL="321412" indent="-321412" algn="ctr">
              <a:buFont typeface="Arial" panose="020B0604020202020204" pitchFamily="34" charset="0"/>
              <a:buChar char="•"/>
            </a:pPr>
            <a:endParaRPr lang="tr-TR" sz="2025" b="1" dirty="0"/>
          </a:p>
        </p:txBody>
      </p:sp>
      <p:sp>
        <p:nvSpPr>
          <p:cNvPr id="40" name="Metin kutusu 39"/>
          <p:cNvSpPr txBox="1"/>
          <p:nvPr/>
        </p:nvSpPr>
        <p:spPr>
          <a:xfrm>
            <a:off x="8422775" y="2543468"/>
            <a:ext cx="2101393" cy="2273699"/>
          </a:xfrm>
          <a:prstGeom prst="rect">
            <a:avLst/>
          </a:prstGeom>
          <a:noFill/>
        </p:spPr>
        <p:txBody>
          <a:bodyPr wrap="square" rtlCol="0">
            <a:spAutoFit/>
          </a:bodyPr>
          <a:lstStyle/>
          <a:p>
            <a:pPr algn="ctr"/>
            <a:r>
              <a:rPr lang="tr-TR" sz="2025" b="1" dirty="0"/>
              <a:t>Özel Yetenek Sınavına başvuru yaparken öğrencilerin TYT puan türündeki puanlarına bakılır.</a:t>
            </a:r>
          </a:p>
        </p:txBody>
      </p:sp>
    </p:spTree>
    <p:extLst>
      <p:ext uri="{BB962C8B-B14F-4D97-AF65-F5344CB8AC3E}">
        <p14:creationId xmlns:p14="http://schemas.microsoft.com/office/powerpoint/2010/main" val="40898389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120279" y="152745"/>
            <a:ext cx="5475243" cy="403957"/>
          </a:xfrm>
          <a:prstGeom prst="rect">
            <a:avLst/>
          </a:prstGeom>
          <a:solidFill>
            <a:schemeClr val="tx1">
              <a:lumMod val="75000"/>
              <a:lumOff val="25000"/>
            </a:schemeClr>
          </a:solidFill>
        </p:spPr>
        <p:txBody>
          <a:bodyPr wrap="square" rtlCol="0">
            <a:spAutoFit/>
          </a:bodyPr>
          <a:lstStyle/>
          <a:p>
            <a:pPr algn="ctr"/>
            <a:r>
              <a:rPr lang="tr-TR" sz="2025" b="1" dirty="0">
                <a:solidFill>
                  <a:schemeClr val="bg1"/>
                </a:solidFill>
                <a:effectLst>
                  <a:outerShdw blurRad="38100" dist="38100" dir="2700000" algn="tl">
                    <a:srgbClr val="000000">
                      <a:alpha val="43137"/>
                    </a:srgbClr>
                  </a:outerShdw>
                </a:effectLst>
              </a:rPr>
              <a:t>ALAN YETERLİLİK TESTİ (AYT) SORU SAYILARI</a:t>
            </a:r>
          </a:p>
        </p:txBody>
      </p:sp>
      <p:pic>
        <p:nvPicPr>
          <p:cNvPr id="5" name="Resim 4"/>
          <p:cNvPicPr>
            <a:picLocks noChangeAspect="1"/>
          </p:cNvPicPr>
          <p:nvPr/>
        </p:nvPicPr>
        <p:blipFill>
          <a:blip r:embed="rId2"/>
          <a:stretch>
            <a:fillRect/>
          </a:stretch>
        </p:blipFill>
        <p:spPr>
          <a:xfrm>
            <a:off x="491408" y="1902129"/>
            <a:ext cx="2364587" cy="3686688"/>
          </a:xfrm>
          <a:prstGeom prst="rect">
            <a:avLst/>
          </a:prstGeom>
        </p:spPr>
      </p:pic>
      <p:pic>
        <p:nvPicPr>
          <p:cNvPr id="6" name="Resim 5"/>
          <p:cNvPicPr>
            <a:picLocks noChangeAspect="1"/>
          </p:cNvPicPr>
          <p:nvPr/>
        </p:nvPicPr>
        <p:blipFill>
          <a:blip r:embed="rId3"/>
          <a:stretch>
            <a:fillRect/>
          </a:stretch>
        </p:blipFill>
        <p:spPr>
          <a:xfrm>
            <a:off x="3020960" y="1551466"/>
            <a:ext cx="2589498" cy="4037352"/>
          </a:xfrm>
          <a:prstGeom prst="rect">
            <a:avLst/>
          </a:prstGeom>
        </p:spPr>
      </p:pic>
      <p:pic>
        <p:nvPicPr>
          <p:cNvPr id="7" name="Resim 6"/>
          <p:cNvPicPr>
            <a:picLocks noChangeAspect="1"/>
          </p:cNvPicPr>
          <p:nvPr/>
        </p:nvPicPr>
        <p:blipFill>
          <a:blip r:embed="rId4"/>
          <a:stretch>
            <a:fillRect/>
          </a:stretch>
        </p:blipFill>
        <p:spPr>
          <a:xfrm>
            <a:off x="5775424" y="1200803"/>
            <a:ext cx="2814408" cy="4388014"/>
          </a:xfrm>
          <a:prstGeom prst="rect">
            <a:avLst/>
          </a:prstGeom>
        </p:spPr>
      </p:pic>
      <p:pic>
        <p:nvPicPr>
          <p:cNvPr id="8" name="Resim 7"/>
          <p:cNvPicPr>
            <a:picLocks noChangeAspect="1"/>
          </p:cNvPicPr>
          <p:nvPr/>
        </p:nvPicPr>
        <p:blipFill>
          <a:blip r:embed="rId5"/>
          <a:stretch>
            <a:fillRect/>
          </a:stretch>
        </p:blipFill>
        <p:spPr>
          <a:xfrm>
            <a:off x="8754797" y="936824"/>
            <a:ext cx="2824606" cy="4388014"/>
          </a:xfrm>
          <a:prstGeom prst="rect">
            <a:avLst/>
          </a:prstGeom>
        </p:spPr>
      </p:pic>
      <p:pic>
        <p:nvPicPr>
          <p:cNvPr id="9" name="Resim 8"/>
          <p:cNvPicPr>
            <a:picLocks noChangeAspect="1"/>
          </p:cNvPicPr>
          <p:nvPr/>
        </p:nvPicPr>
        <p:blipFill>
          <a:blip r:embed="rId6"/>
          <a:stretch>
            <a:fillRect/>
          </a:stretch>
        </p:blipFill>
        <p:spPr>
          <a:xfrm>
            <a:off x="2118123" y="5585390"/>
            <a:ext cx="367097" cy="368225"/>
          </a:xfrm>
          <a:prstGeom prst="rect">
            <a:avLst/>
          </a:prstGeom>
        </p:spPr>
      </p:pic>
      <p:pic>
        <p:nvPicPr>
          <p:cNvPr id="10" name="Resim 9"/>
          <p:cNvPicPr>
            <a:picLocks noChangeAspect="1"/>
          </p:cNvPicPr>
          <p:nvPr/>
        </p:nvPicPr>
        <p:blipFill>
          <a:blip r:embed="rId7"/>
          <a:stretch>
            <a:fillRect/>
          </a:stretch>
        </p:blipFill>
        <p:spPr>
          <a:xfrm>
            <a:off x="4828358" y="5585390"/>
            <a:ext cx="367097" cy="368225"/>
          </a:xfrm>
          <a:prstGeom prst="rect">
            <a:avLst/>
          </a:prstGeom>
        </p:spPr>
      </p:pic>
      <p:pic>
        <p:nvPicPr>
          <p:cNvPr id="11" name="Resim 10"/>
          <p:cNvPicPr>
            <a:picLocks noChangeAspect="1"/>
          </p:cNvPicPr>
          <p:nvPr/>
        </p:nvPicPr>
        <p:blipFill>
          <a:blip r:embed="rId8"/>
          <a:stretch>
            <a:fillRect/>
          </a:stretch>
        </p:blipFill>
        <p:spPr>
          <a:xfrm>
            <a:off x="7770048" y="5585390"/>
            <a:ext cx="367097" cy="368225"/>
          </a:xfrm>
          <a:prstGeom prst="rect">
            <a:avLst/>
          </a:prstGeom>
        </p:spPr>
      </p:pic>
      <p:pic>
        <p:nvPicPr>
          <p:cNvPr id="16" name="Resim 15"/>
          <p:cNvPicPr>
            <a:picLocks noChangeAspect="1"/>
          </p:cNvPicPr>
          <p:nvPr/>
        </p:nvPicPr>
        <p:blipFill>
          <a:blip r:embed="rId9"/>
          <a:stretch>
            <a:fillRect/>
          </a:stretch>
        </p:blipFill>
        <p:spPr>
          <a:xfrm>
            <a:off x="10787130" y="5324838"/>
            <a:ext cx="377294" cy="368225"/>
          </a:xfrm>
          <a:prstGeom prst="rect">
            <a:avLst/>
          </a:prstGeom>
        </p:spPr>
      </p:pic>
      <p:sp>
        <p:nvSpPr>
          <p:cNvPr id="17" name="Metin kutusu 16"/>
          <p:cNvSpPr txBox="1"/>
          <p:nvPr/>
        </p:nvSpPr>
        <p:spPr>
          <a:xfrm rot="21097681">
            <a:off x="503550" y="1700150"/>
            <a:ext cx="2364587" cy="403957"/>
          </a:xfrm>
          <a:prstGeom prst="rect">
            <a:avLst/>
          </a:prstGeom>
          <a:noFill/>
        </p:spPr>
        <p:txBody>
          <a:bodyPr wrap="square" rtlCol="0">
            <a:spAutoFit/>
          </a:bodyPr>
          <a:lstStyle/>
          <a:p>
            <a:pPr algn="ctr"/>
            <a:r>
              <a:rPr lang="tr-TR" sz="2025" b="1" dirty="0"/>
              <a:t>Matematik</a:t>
            </a:r>
          </a:p>
        </p:txBody>
      </p:sp>
      <p:sp>
        <p:nvSpPr>
          <p:cNvPr id="23" name="Metin kutusu 22"/>
          <p:cNvSpPr txBox="1"/>
          <p:nvPr/>
        </p:nvSpPr>
        <p:spPr>
          <a:xfrm rot="21097681">
            <a:off x="3137088" y="1339640"/>
            <a:ext cx="2364587" cy="403957"/>
          </a:xfrm>
          <a:prstGeom prst="rect">
            <a:avLst/>
          </a:prstGeom>
          <a:noFill/>
        </p:spPr>
        <p:txBody>
          <a:bodyPr wrap="square" rtlCol="0">
            <a:spAutoFit/>
          </a:bodyPr>
          <a:lstStyle/>
          <a:p>
            <a:pPr algn="ctr"/>
            <a:r>
              <a:rPr lang="tr-TR" sz="2025" b="1" dirty="0"/>
              <a:t>Edebiyat-Sosyal-1</a:t>
            </a:r>
          </a:p>
        </p:txBody>
      </p:sp>
      <p:sp>
        <p:nvSpPr>
          <p:cNvPr id="24" name="Metin kutusu 23"/>
          <p:cNvSpPr txBox="1"/>
          <p:nvPr/>
        </p:nvSpPr>
        <p:spPr>
          <a:xfrm rot="21097681">
            <a:off x="5861766" y="1041347"/>
            <a:ext cx="2364587" cy="403957"/>
          </a:xfrm>
          <a:prstGeom prst="rect">
            <a:avLst/>
          </a:prstGeom>
          <a:noFill/>
        </p:spPr>
        <p:txBody>
          <a:bodyPr wrap="square" rtlCol="0">
            <a:spAutoFit/>
          </a:bodyPr>
          <a:lstStyle/>
          <a:p>
            <a:pPr algn="ctr"/>
            <a:r>
              <a:rPr lang="tr-TR" sz="2025" b="1" dirty="0"/>
              <a:t>Sosyal Bil.-2</a:t>
            </a:r>
          </a:p>
        </p:txBody>
      </p:sp>
      <p:sp>
        <p:nvSpPr>
          <p:cNvPr id="25" name="Metin kutusu 24"/>
          <p:cNvSpPr txBox="1"/>
          <p:nvPr/>
        </p:nvSpPr>
        <p:spPr>
          <a:xfrm rot="21097681">
            <a:off x="8898241" y="760177"/>
            <a:ext cx="2364587" cy="403957"/>
          </a:xfrm>
          <a:prstGeom prst="rect">
            <a:avLst/>
          </a:prstGeom>
          <a:noFill/>
        </p:spPr>
        <p:txBody>
          <a:bodyPr wrap="square" rtlCol="0">
            <a:spAutoFit/>
          </a:bodyPr>
          <a:lstStyle/>
          <a:p>
            <a:pPr algn="ctr"/>
            <a:r>
              <a:rPr lang="tr-TR" sz="2025" b="1" dirty="0"/>
              <a:t>Fen Bil.</a:t>
            </a:r>
          </a:p>
        </p:txBody>
      </p:sp>
      <p:sp>
        <p:nvSpPr>
          <p:cNvPr id="26" name="Metin kutusu 25"/>
          <p:cNvSpPr txBox="1"/>
          <p:nvPr/>
        </p:nvSpPr>
        <p:spPr>
          <a:xfrm>
            <a:off x="485906" y="2966565"/>
            <a:ext cx="2364587" cy="1546193"/>
          </a:xfrm>
          <a:prstGeom prst="rect">
            <a:avLst/>
          </a:prstGeom>
          <a:noFill/>
        </p:spPr>
        <p:txBody>
          <a:bodyPr wrap="square" rtlCol="0">
            <a:spAutoFit/>
          </a:bodyPr>
          <a:lstStyle/>
          <a:p>
            <a:pPr algn="ctr"/>
            <a:r>
              <a:rPr lang="tr-TR" sz="3149" b="1" dirty="0"/>
              <a:t>40 </a:t>
            </a:r>
          </a:p>
          <a:p>
            <a:pPr algn="ctr"/>
            <a:r>
              <a:rPr lang="tr-TR" sz="3149" b="1" dirty="0"/>
              <a:t>SORU</a:t>
            </a:r>
          </a:p>
          <a:p>
            <a:pPr algn="ctr"/>
            <a:endParaRPr lang="tr-TR" sz="3149" b="1" dirty="0"/>
          </a:p>
        </p:txBody>
      </p:sp>
      <p:sp>
        <p:nvSpPr>
          <p:cNvPr id="27" name="Metin kutusu 26"/>
          <p:cNvSpPr txBox="1"/>
          <p:nvPr/>
        </p:nvSpPr>
        <p:spPr>
          <a:xfrm>
            <a:off x="3104667" y="2839668"/>
            <a:ext cx="2364587" cy="1338828"/>
          </a:xfrm>
          <a:prstGeom prst="rect">
            <a:avLst/>
          </a:prstGeom>
          <a:noFill/>
        </p:spPr>
        <p:txBody>
          <a:bodyPr wrap="square" rtlCol="0">
            <a:spAutoFit/>
          </a:bodyPr>
          <a:lstStyle/>
          <a:p>
            <a:pPr algn="ctr"/>
            <a:r>
              <a:rPr lang="tr-TR" sz="2025" b="1" dirty="0"/>
              <a:t>Edebiyat:24 Soru</a:t>
            </a:r>
          </a:p>
          <a:p>
            <a:pPr algn="ctr"/>
            <a:r>
              <a:rPr lang="tr-TR" sz="2025" b="1" dirty="0"/>
              <a:t>Tarih-1:10 Soru</a:t>
            </a:r>
          </a:p>
          <a:p>
            <a:pPr algn="ctr"/>
            <a:r>
              <a:rPr lang="tr-TR" sz="2025" b="1" dirty="0"/>
              <a:t>Coğrafya-1:6 Soru</a:t>
            </a:r>
          </a:p>
          <a:p>
            <a:pPr algn="ctr"/>
            <a:endParaRPr lang="tr-TR" sz="2025" b="1" dirty="0"/>
          </a:p>
        </p:txBody>
      </p:sp>
      <p:sp>
        <p:nvSpPr>
          <p:cNvPr id="30" name="Metin kutusu 29"/>
          <p:cNvSpPr txBox="1"/>
          <p:nvPr/>
        </p:nvSpPr>
        <p:spPr>
          <a:xfrm>
            <a:off x="6000333" y="2616560"/>
            <a:ext cx="2364587" cy="1962076"/>
          </a:xfrm>
          <a:prstGeom prst="rect">
            <a:avLst/>
          </a:prstGeom>
          <a:noFill/>
        </p:spPr>
        <p:txBody>
          <a:bodyPr wrap="square" rtlCol="0">
            <a:spAutoFit/>
          </a:bodyPr>
          <a:lstStyle/>
          <a:p>
            <a:pPr algn="ctr"/>
            <a:r>
              <a:rPr lang="tr-TR" sz="2025" b="1" dirty="0"/>
              <a:t>Tarih-1:11 Soru</a:t>
            </a:r>
          </a:p>
          <a:p>
            <a:pPr algn="ctr"/>
            <a:r>
              <a:rPr lang="tr-TR" sz="2025" b="1" dirty="0"/>
              <a:t>Coğrafya-1:11 Soru</a:t>
            </a:r>
          </a:p>
          <a:p>
            <a:pPr algn="ctr"/>
            <a:r>
              <a:rPr lang="tr-TR" sz="2025" b="1" dirty="0"/>
              <a:t>Din Kül.:6 Soru</a:t>
            </a:r>
          </a:p>
          <a:p>
            <a:pPr algn="ctr"/>
            <a:r>
              <a:rPr lang="tr-TR" sz="2025" b="1" dirty="0"/>
              <a:t>Fel. Grb.:12 Soru</a:t>
            </a:r>
          </a:p>
          <a:p>
            <a:pPr algn="ctr"/>
            <a:endParaRPr lang="tr-TR" sz="2025" b="1" dirty="0"/>
          </a:p>
          <a:p>
            <a:pPr algn="ctr"/>
            <a:endParaRPr lang="tr-TR" sz="2025" b="1" dirty="0"/>
          </a:p>
        </p:txBody>
      </p:sp>
      <p:sp>
        <p:nvSpPr>
          <p:cNvPr id="31" name="Metin kutusu 30"/>
          <p:cNvSpPr txBox="1"/>
          <p:nvPr/>
        </p:nvSpPr>
        <p:spPr>
          <a:xfrm>
            <a:off x="8984805" y="2356265"/>
            <a:ext cx="2364587" cy="1027204"/>
          </a:xfrm>
          <a:prstGeom prst="rect">
            <a:avLst/>
          </a:prstGeom>
          <a:noFill/>
        </p:spPr>
        <p:txBody>
          <a:bodyPr wrap="square" rtlCol="0">
            <a:spAutoFit/>
          </a:bodyPr>
          <a:lstStyle/>
          <a:p>
            <a:pPr algn="ctr"/>
            <a:r>
              <a:rPr lang="tr-TR" sz="2025" b="1" dirty="0"/>
              <a:t>Fizik: 14 Soru</a:t>
            </a:r>
          </a:p>
          <a:p>
            <a:pPr algn="ctr"/>
            <a:r>
              <a:rPr lang="tr-TR" sz="2025" b="1" dirty="0"/>
              <a:t>Kimya: 13 Soru</a:t>
            </a:r>
          </a:p>
          <a:p>
            <a:pPr algn="ctr"/>
            <a:r>
              <a:rPr lang="tr-TR" sz="2025" b="1" dirty="0"/>
              <a:t>Biyoloji 13 Soru</a:t>
            </a:r>
          </a:p>
        </p:txBody>
      </p:sp>
      <p:sp>
        <p:nvSpPr>
          <p:cNvPr id="32" name="Metin kutusu 31"/>
          <p:cNvSpPr txBox="1"/>
          <p:nvPr/>
        </p:nvSpPr>
        <p:spPr>
          <a:xfrm>
            <a:off x="120633" y="5028627"/>
            <a:ext cx="2364587" cy="663451"/>
          </a:xfrm>
          <a:prstGeom prst="rect">
            <a:avLst/>
          </a:prstGeom>
          <a:noFill/>
        </p:spPr>
        <p:txBody>
          <a:bodyPr wrap="square" rtlCol="0">
            <a:spAutoFit/>
          </a:bodyPr>
          <a:lstStyle/>
          <a:p>
            <a:pPr algn="ctr"/>
            <a:r>
              <a:rPr lang="tr-TR" sz="1237" b="1" dirty="0"/>
              <a:t>Geometri Soruları</a:t>
            </a:r>
          </a:p>
          <a:p>
            <a:pPr algn="ctr"/>
            <a:r>
              <a:rPr lang="tr-TR" sz="1237" b="1" dirty="0"/>
              <a:t>Matematik Testi </a:t>
            </a:r>
          </a:p>
          <a:p>
            <a:pPr algn="ctr"/>
            <a:r>
              <a:rPr lang="tr-TR" sz="1237" b="1" dirty="0"/>
              <a:t>İçinde yer almaktadır.</a:t>
            </a:r>
          </a:p>
        </p:txBody>
      </p:sp>
      <p:sp>
        <p:nvSpPr>
          <p:cNvPr id="33" name="Metin kutusu 32"/>
          <p:cNvSpPr txBox="1"/>
          <p:nvPr/>
        </p:nvSpPr>
        <p:spPr>
          <a:xfrm>
            <a:off x="5610458" y="5028627"/>
            <a:ext cx="2364587" cy="663451"/>
          </a:xfrm>
          <a:prstGeom prst="rect">
            <a:avLst/>
          </a:prstGeom>
          <a:noFill/>
        </p:spPr>
        <p:txBody>
          <a:bodyPr wrap="square" rtlCol="0">
            <a:spAutoFit/>
          </a:bodyPr>
          <a:lstStyle/>
          <a:p>
            <a:pPr algn="ctr"/>
            <a:r>
              <a:rPr lang="tr-TR" sz="1237" b="1" dirty="0"/>
              <a:t>Felsefe Grubu Sorularında</a:t>
            </a:r>
          </a:p>
          <a:p>
            <a:pPr algn="ctr"/>
            <a:r>
              <a:rPr lang="tr-TR" sz="1237" b="1" dirty="0"/>
              <a:t>Sosyoloji, Mantık, Psikoloji</a:t>
            </a:r>
          </a:p>
          <a:p>
            <a:pPr algn="ctr"/>
            <a:r>
              <a:rPr lang="tr-TR" sz="1237" b="1" dirty="0"/>
              <a:t>Dersleri yer almaktadır.</a:t>
            </a:r>
          </a:p>
        </p:txBody>
      </p:sp>
    </p:spTree>
    <p:extLst>
      <p:ext uri="{BB962C8B-B14F-4D97-AF65-F5344CB8AC3E}">
        <p14:creationId xmlns:p14="http://schemas.microsoft.com/office/powerpoint/2010/main" val="27079363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122956" y="193281"/>
            <a:ext cx="5475243" cy="715581"/>
          </a:xfrm>
          <a:prstGeom prst="rect">
            <a:avLst/>
          </a:prstGeom>
          <a:solidFill>
            <a:schemeClr val="tx1">
              <a:lumMod val="75000"/>
              <a:lumOff val="25000"/>
            </a:schemeClr>
          </a:solidFill>
        </p:spPr>
        <p:txBody>
          <a:bodyPr wrap="square" rtlCol="0">
            <a:spAutoFit/>
          </a:bodyPr>
          <a:lstStyle/>
          <a:p>
            <a:pPr algn="ctr"/>
            <a:r>
              <a:rPr lang="tr-TR" sz="2025" b="1" dirty="0">
                <a:solidFill>
                  <a:schemeClr val="bg1"/>
                </a:solidFill>
                <a:effectLst>
                  <a:outerShdw blurRad="38100" dist="38100" dir="2700000" algn="tl">
                    <a:srgbClr val="000000">
                      <a:alpha val="43137"/>
                    </a:srgbClr>
                  </a:outerShdw>
                </a:effectLst>
              </a:rPr>
              <a:t>YABANCI DİL TESTİ (YDT) SORU SAYILARI VE SINAV YAPILAN DİLLER</a:t>
            </a:r>
          </a:p>
        </p:txBody>
      </p:sp>
      <p:pic>
        <p:nvPicPr>
          <p:cNvPr id="5" name="Resim 4"/>
          <p:cNvPicPr>
            <a:picLocks noChangeAspect="1"/>
          </p:cNvPicPr>
          <p:nvPr/>
        </p:nvPicPr>
        <p:blipFill>
          <a:blip r:embed="rId2"/>
          <a:stretch>
            <a:fillRect/>
          </a:stretch>
        </p:blipFill>
        <p:spPr>
          <a:xfrm>
            <a:off x="2062523" y="1096745"/>
            <a:ext cx="2640138" cy="5631756"/>
          </a:xfrm>
          <a:prstGeom prst="rect">
            <a:avLst/>
          </a:prstGeom>
        </p:spPr>
      </p:pic>
      <p:pic>
        <p:nvPicPr>
          <p:cNvPr id="8" name="Resim 7"/>
          <p:cNvPicPr>
            <a:picLocks noChangeAspect="1"/>
          </p:cNvPicPr>
          <p:nvPr/>
        </p:nvPicPr>
        <p:blipFill>
          <a:blip r:embed="rId3"/>
          <a:stretch>
            <a:fillRect/>
          </a:stretch>
        </p:blipFill>
        <p:spPr>
          <a:xfrm rot="16200000">
            <a:off x="6359321" y="1727856"/>
            <a:ext cx="560276" cy="1104849"/>
          </a:xfrm>
          <a:prstGeom prst="rect">
            <a:avLst/>
          </a:prstGeom>
        </p:spPr>
      </p:pic>
      <p:pic>
        <p:nvPicPr>
          <p:cNvPr id="11" name="Resim 10"/>
          <p:cNvPicPr>
            <a:picLocks noChangeAspect="1"/>
          </p:cNvPicPr>
          <p:nvPr/>
        </p:nvPicPr>
        <p:blipFill>
          <a:blip r:embed="rId4"/>
          <a:stretch>
            <a:fillRect/>
          </a:stretch>
        </p:blipFill>
        <p:spPr>
          <a:xfrm rot="16200000">
            <a:off x="6359323" y="2578087"/>
            <a:ext cx="560277" cy="1104851"/>
          </a:xfrm>
          <a:prstGeom prst="rect">
            <a:avLst/>
          </a:prstGeom>
        </p:spPr>
      </p:pic>
      <p:pic>
        <p:nvPicPr>
          <p:cNvPr id="13" name="Resim 12"/>
          <p:cNvPicPr>
            <a:picLocks noChangeAspect="1"/>
          </p:cNvPicPr>
          <p:nvPr/>
        </p:nvPicPr>
        <p:blipFill>
          <a:blip r:embed="rId5"/>
          <a:stretch>
            <a:fillRect/>
          </a:stretch>
        </p:blipFill>
        <p:spPr>
          <a:xfrm rot="16200000">
            <a:off x="6359324" y="4278553"/>
            <a:ext cx="560277" cy="1104850"/>
          </a:xfrm>
          <a:prstGeom prst="rect">
            <a:avLst/>
          </a:prstGeom>
        </p:spPr>
      </p:pic>
      <p:pic>
        <p:nvPicPr>
          <p:cNvPr id="14" name="Resim 13"/>
          <p:cNvPicPr>
            <a:picLocks noChangeAspect="1"/>
          </p:cNvPicPr>
          <p:nvPr/>
        </p:nvPicPr>
        <p:blipFill>
          <a:blip r:embed="rId6"/>
          <a:stretch>
            <a:fillRect/>
          </a:stretch>
        </p:blipFill>
        <p:spPr>
          <a:xfrm rot="16200000">
            <a:off x="6359233" y="3395586"/>
            <a:ext cx="561082" cy="1104226"/>
          </a:xfrm>
          <a:prstGeom prst="rect">
            <a:avLst/>
          </a:prstGeom>
        </p:spPr>
      </p:pic>
      <p:pic>
        <p:nvPicPr>
          <p:cNvPr id="15" name="Resim 14"/>
          <p:cNvPicPr>
            <a:picLocks noChangeAspect="1"/>
          </p:cNvPicPr>
          <p:nvPr/>
        </p:nvPicPr>
        <p:blipFill>
          <a:blip r:embed="rId3"/>
          <a:stretch>
            <a:fillRect/>
          </a:stretch>
        </p:blipFill>
        <p:spPr>
          <a:xfrm rot="16200000">
            <a:off x="6359321" y="5161426"/>
            <a:ext cx="560276" cy="1104849"/>
          </a:xfrm>
          <a:prstGeom prst="rect">
            <a:avLst/>
          </a:prstGeom>
        </p:spPr>
      </p:pic>
      <p:sp>
        <p:nvSpPr>
          <p:cNvPr id="16" name="Metin kutusu 15"/>
          <p:cNvSpPr txBox="1"/>
          <p:nvPr/>
        </p:nvSpPr>
        <p:spPr>
          <a:xfrm>
            <a:off x="3122956" y="1395053"/>
            <a:ext cx="496290" cy="1489525"/>
          </a:xfrm>
          <a:prstGeom prst="rect">
            <a:avLst/>
          </a:prstGeom>
          <a:noFill/>
        </p:spPr>
        <p:txBody>
          <a:bodyPr vert="vert270" wrap="square" rtlCol="0">
            <a:spAutoFit/>
          </a:bodyPr>
          <a:lstStyle/>
          <a:p>
            <a:r>
              <a:rPr lang="tr-TR" sz="2025" b="1" dirty="0"/>
              <a:t>SORU SAYISI</a:t>
            </a:r>
          </a:p>
        </p:txBody>
      </p:sp>
      <p:sp>
        <p:nvSpPr>
          <p:cNvPr id="17" name="Metin kutusu 16"/>
          <p:cNvSpPr txBox="1"/>
          <p:nvPr/>
        </p:nvSpPr>
        <p:spPr>
          <a:xfrm rot="5400000">
            <a:off x="2597889" y="3790269"/>
            <a:ext cx="1569404" cy="1489525"/>
          </a:xfrm>
          <a:prstGeom prst="rect">
            <a:avLst/>
          </a:prstGeom>
          <a:noFill/>
        </p:spPr>
        <p:txBody>
          <a:bodyPr vert="vert270" wrap="square" rtlCol="0">
            <a:spAutoFit/>
          </a:bodyPr>
          <a:lstStyle/>
          <a:p>
            <a:pPr algn="ctr"/>
            <a:r>
              <a:rPr lang="tr-TR" sz="4499" b="1" dirty="0"/>
              <a:t>80 </a:t>
            </a:r>
          </a:p>
          <a:p>
            <a:pPr algn="ctr"/>
            <a:r>
              <a:rPr lang="tr-TR" sz="4499" b="1" dirty="0"/>
              <a:t>SORU</a:t>
            </a:r>
          </a:p>
        </p:txBody>
      </p:sp>
      <p:sp>
        <p:nvSpPr>
          <p:cNvPr id="19" name="Metin kutusu 18"/>
          <p:cNvSpPr txBox="1"/>
          <p:nvPr/>
        </p:nvSpPr>
        <p:spPr>
          <a:xfrm>
            <a:off x="6087035" y="1367256"/>
            <a:ext cx="4097403" cy="403957"/>
          </a:xfrm>
          <a:prstGeom prst="rect">
            <a:avLst/>
          </a:prstGeom>
          <a:solidFill>
            <a:schemeClr val="tx1">
              <a:lumMod val="75000"/>
              <a:lumOff val="25000"/>
            </a:schemeClr>
          </a:solidFill>
        </p:spPr>
        <p:txBody>
          <a:bodyPr wrap="square" rtlCol="0">
            <a:spAutoFit/>
          </a:bodyPr>
          <a:lstStyle/>
          <a:p>
            <a:pPr algn="ctr"/>
            <a:r>
              <a:rPr lang="tr-TR" sz="2025" b="1" dirty="0">
                <a:solidFill>
                  <a:schemeClr val="bg1"/>
                </a:solidFill>
                <a:effectLst>
                  <a:outerShdw blurRad="38100" dist="38100" dir="2700000" algn="tl">
                    <a:srgbClr val="000000">
                      <a:alpha val="43137"/>
                    </a:srgbClr>
                  </a:outerShdw>
                </a:effectLst>
              </a:rPr>
              <a:t>SINAV YAPILAN DİLLER</a:t>
            </a:r>
          </a:p>
        </p:txBody>
      </p:sp>
      <p:sp>
        <p:nvSpPr>
          <p:cNvPr id="21" name="Metin kutusu 20"/>
          <p:cNvSpPr txBox="1"/>
          <p:nvPr/>
        </p:nvSpPr>
        <p:spPr>
          <a:xfrm>
            <a:off x="7320493" y="2049050"/>
            <a:ext cx="2866792" cy="403957"/>
          </a:xfrm>
          <a:prstGeom prst="rect">
            <a:avLst/>
          </a:prstGeom>
          <a:solidFill>
            <a:srgbClr val="B8104B"/>
          </a:solidFill>
        </p:spPr>
        <p:txBody>
          <a:bodyPr wrap="square" rtlCol="0">
            <a:spAutoFit/>
          </a:bodyPr>
          <a:lstStyle/>
          <a:p>
            <a:pPr algn="ctr"/>
            <a:r>
              <a:rPr lang="tr-TR" sz="2025" b="1" dirty="0">
                <a:solidFill>
                  <a:schemeClr val="bg1"/>
                </a:solidFill>
                <a:effectLst>
                  <a:outerShdw blurRad="38100" dist="38100" dir="2700000" algn="tl">
                    <a:srgbClr val="000000">
                      <a:alpha val="43137"/>
                    </a:srgbClr>
                  </a:outerShdw>
                </a:effectLst>
              </a:rPr>
              <a:t>İNGİLİZCE</a:t>
            </a:r>
          </a:p>
        </p:txBody>
      </p:sp>
      <p:sp>
        <p:nvSpPr>
          <p:cNvPr id="22" name="Metin kutusu 21"/>
          <p:cNvSpPr txBox="1"/>
          <p:nvPr/>
        </p:nvSpPr>
        <p:spPr>
          <a:xfrm>
            <a:off x="7320491" y="2922804"/>
            <a:ext cx="2866792" cy="403957"/>
          </a:xfrm>
          <a:prstGeom prst="rect">
            <a:avLst/>
          </a:prstGeom>
          <a:solidFill>
            <a:srgbClr val="093C88"/>
          </a:solidFill>
        </p:spPr>
        <p:txBody>
          <a:bodyPr wrap="square" rtlCol="0">
            <a:spAutoFit/>
          </a:bodyPr>
          <a:lstStyle/>
          <a:p>
            <a:pPr algn="ctr"/>
            <a:r>
              <a:rPr lang="tr-TR" sz="2025" b="1" dirty="0">
                <a:solidFill>
                  <a:schemeClr val="bg1"/>
                </a:solidFill>
                <a:effectLst>
                  <a:outerShdw blurRad="38100" dist="38100" dir="2700000" algn="tl">
                    <a:srgbClr val="000000">
                      <a:alpha val="43137"/>
                    </a:srgbClr>
                  </a:outerShdw>
                </a:effectLst>
              </a:rPr>
              <a:t>RUSÇA</a:t>
            </a:r>
          </a:p>
        </p:txBody>
      </p:sp>
      <p:sp>
        <p:nvSpPr>
          <p:cNvPr id="23" name="Metin kutusu 22"/>
          <p:cNvSpPr txBox="1"/>
          <p:nvPr/>
        </p:nvSpPr>
        <p:spPr>
          <a:xfrm>
            <a:off x="7320491" y="3739991"/>
            <a:ext cx="2866792" cy="403957"/>
          </a:xfrm>
          <a:prstGeom prst="rect">
            <a:avLst/>
          </a:prstGeom>
          <a:solidFill>
            <a:srgbClr val="12420C"/>
          </a:solidFill>
        </p:spPr>
        <p:txBody>
          <a:bodyPr wrap="square" rtlCol="0">
            <a:spAutoFit/>
          </a:bodyPr>
          <a:lstStyle/>
          <a:p>
            <a:pPr algn="ctr"/>
            <a:r>
              <a:rPr lang="tr-TR" sz="2025" b="1" dirty="0">
                <a:solidFill>
                  <a:schemeClr val="bg1"/>
                </a:solidFill>
                <a:effectLst>
                  <a:outerShdw blurRad="38100" dist="38100" dir="2700000" algn="tl">
                    <a:srgbClr val="000000">
                      <a:alpha val="43137"/>
                    </a:srgbClr>
                  </a:outerShdw>
                </a:effectLst>
              </a:rPr>
              <a:t>ARAPÇA</a:t>
            </a:r>
          </a:p>
        </p:txBody>
      </p:sp>
      <p:sp>
        <p:nvSpPr>
          <p:cNvPr id="24" name="Metin kutusu 23"/>
          <p:cNvSpPr txBox="1"/>
          <p:nvPr/>
        </p:nvSpPr>
        <p:spPr>
          <a:xfrm>
            <a:off x="7317647" y="4623269"/>
            <a:ext cx="2866792" cy="403957"/>
          </a:xfrm>
          <a:prstGeom prst="rect">
            <a:avLst/>
          </a:prstGeom>
          <a:solidFill>
            <a:srgbClr val="FF5500"/>
          </a:solidFill>
        </p:spPr>
        <p:txBody>
          <a:bodyPr wrap="square" rtlCol="0">
            <a:spAutoFit/>
          </a:bodyPr>
          <a:lstStyle/>
          <a:p>
            <a:pPr algn="ctr"/>
            <a:r>
              <a:rPr lang="tr-TR" sz="2025" b="1" dirty="0">
                <a:solidFill>
                  <a:schemeClr val="bg1"/>
                </a:solidFill>
                <a:effectLst>
                  <a:outerShdw blurRad="38100" dist="38100" dir="2700000" algn="tl">
                    <a:srgbClr val="000000">
                      <a:alpha val="43137"/>
                    </a:srgbClr>
                  </a:outerShdw>
                </a:effectLst>
              </a:rPr>
              <a:t>FRANSIZCA</a:t>
            </a:r>
          </a:p>
        </p:txBody>
      </p:sp>
      <p:sp>
        <p:nvSpPr>
          <p:cNvPr id="25" name="Metin kutusu 24"/>
          <p:cNvSpPr txBox="1"/>
          <p:nvPr/>
        </p:nvSpPr>
        <p:spPr>
          <a:xfrm>
            <a:off x="7317646" y="5506546"/>
            <a:ext cx="2866792" cy="403957"/>
          </a:xfrm>
          <a:prstGeom prst="rect">
            <a:avLst/>
          </a:prstGeom>
          <a:solidFill>
            <a:srgbClr val="B8104B"/>
          </a:solidFill>
        </p:spPr>
        <p:txBody>
          <a:bodyPr wrap="square" rtlCol="0">
            <a:spAutoFit/>
          </a:bodyPr>
          <a:lstStyle/>
          <a:p>
            <a:pPr algn="ctr"/>
            <a:r>
              <a:rPr lang="tr-TR" sz="2025" b="1" dirty="0">
                <a:solidFill>
                  <a:schemeClr val="bg1"/>
                </a:solidFill>
                <a:effectLst>
                  <a:outerShdw blurRad="38100" dist="38100" dir="2700000" algn="tl">
                    <a:srgbClr val="000000">
                      <a:alpha val="43137"/>
                    </a:srgbClr>
                  </a:outerShdw>
                </a:effectLst>
              </a:rPr>
              <a:t>ALMANCA</a:t>
            </a:r>
          </a:p>
        </p:txBody>
      </p:sp>
      <p:sp>
        <p:nvSpPr>
          <p:cNvPr id="26" name="Metin kutusu 25"/>
          <p:cNvSpPr txBox="1"/>
          <p:nvPr/>
        </p:nvSpPr>
        <p:spPr>
          <a:xfrm rot="16200000">
            <a:off x="8470799" y="2777694"/>
            <a:ext cx="5261334" cy="1027204"/>
          </a:xfrm>
          <a:prstGeom prst="rect">
            <a:avLst/>
          </a:prstGeom>
          <a:noFill/>
        </p:spPr>
        <p:txBody>
          <a:bodyPr wrap="square" rtlCol="0">
            <a:spAutoFit/>
          </a:bodyPr>
          <a:lstStyle/>
          <a:p>
            <a:pPr algn="ctr"/>
            <a:r>
              <a:rPr lang="tr-TR" sz="2025" b="1" dirty="0"/>
              <a:t>Her dil türü için 80 Soru sorulmaktadır. Aday istediği dil türünden sadece tek oturumdan seçim yapmak kaydı ile sınava girebilir.</a:t>
            </a:r>
          </a:p>
        </p:txBody>
      </p:sp>
    </p:spTree>
    <p:extLst>
      <p:ext uri="{BB962C8B-B14F-4D97-AF65-F5344CB8AC3E}">
        <p14:creationId xmlns:p14="http://schemas.microsoft.com/office/powerpoint/2010/main" val="27599484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299476" y="190570"/>
            <a:ext cx="5475243" cy="715581"/>
          </a:xfrm>
          <a:prstGeom prst="rect">
            <a:avLst/>
          </a:prstGeom>
          <a:solidFill>
            <a:schemeClr val="tx1">
              <a:lumMod val="75000"/>
              <a:lumOff val="25000"/>
            </a:schemeClr>
          </a:solidFill>
        </p:spPr>
        <p:txBody>
          <a:bodyPr wrap="square" rtlCol="0">
            <a:spAutoFit/>
          </a:bodyPr>
          <a:lstStyle/>
          <a:p>
            <a:pPr algn="ctr"/>
            <a:r>
              <a:rPr lang="tr-TR" sz="2025" b="1" dirty="0">
                <a:solidFill>
                  <a:schemeClr val="bg1"/>
                </a:solidFill>
                <a:effectLst>
                  <a:outerShdw blurRad="38100" dist="38100" dir="2700000" algn="tl">
                    <a:srgbClr val="000000">
                      <a:alpha val="43137"/>
                    </a:srgbClr>
                  </a:outerShdw>
                </a:effectLst>
              </a:rPr>
              <a:t>ALAN YETERLİLİK ve DİL TESTİ (AYT/YDT) PUAN TÜRLERİ</a:t>
            </a:r>
          </a:p>
        </p:txBody>
      </p:sp>
      <p:pic>
        <p:nvPicPr>
          <p:cNvPr id="6" name="Resim 5"/>
          <p:cNvPicPr>
            <a:picLocks noChangeAspect="1"/>
          </p:cNvPicPr>
          <p:nvPr/>
        </p:nvPicPr>
        <p:blipFill>
          <a:blip r:embed="rId2"/>
          <a:stretch>
            <a:fillRect/>
          </a:stretch>
        </p:blipFill>
        <p:spPr>
          <a:xfrm>
            <a:off x="1269129" y="1070303"/>
            <a:ext cx="4333163" cy="5269039"/>
          </a:xfrm>
          <a:prstGeom prst="rect">
            <a:avLst/>
          </a:prstGeom>
        </p:spPr>
      </p:pic>
      <p:pic>
        <p:nvPicPr>
          <p:cNvPr id="7" name="Resim 6"/>
          <p:cNvPicPr>
            <a:picLocks noChangeAspect="1"/>
          </p:cNvPicPr>
          <p:nvPr/>
        </p:nvPicPr>
        <p:blipFill>
          <a:blip r:embed="rId3"/>
          <a:stretch>
            <a:fillRect/>
          </a:stretch>
        </p:blipFill>
        <p:spPr>
          <a:xfrm>
            <a:off x="5602292" y="1070302"/>
            <a:ext cx="4332023" cy="5267652"/>
          </a:xfrm>
          <a:prstGeom prst="rect">
            <a:avLst/>
          </a:prstGeom>
        </p:spPr>
      </p:pic>
      <p:sp>
        <p:nvSpPr>
          <p:cNvPr id="8" name="Metin kutusu 7"/>
          <p:cNvSpPr txBox="1"/>
          <p:nvPr/>
        </p:nvSpPr>
        <p:spPr>
          <a:xfrm>
            <a:off x="2224425" y="1801337"/>
            <a:ext cx="2366972" cy="715581"/>
          </a:xfrm>
          <a:prstGeom prst="rect">
            <a:avLst/>
          </a:prstGeom>
          <a:noFill/>
        </p:spPr>
        <p:txBody>
          <a:bodyPr wrap="square" rtlCol="0">
            <a:spAutoFit/>
          </a:bodyPr>
          <a:lstStyle/>
          <a:p>
            <a:pPr algn="ctr"/>
            <a:r>
              <a:rPr lang="tr-TR" sz="2025" b="1" dirty="0">
                <a:solidFill>
                  <a:schemeClr val="bg1"/>
                </a:solidFill>
              </a:rPr>
              <a:t> PUAN KULLANIM YERLERİ</a:t>
            </a:r>
          </a:p>
        </p:txBody>
      </p:sp>
      <p:sp>
        <p:nvSpPr>
          <p:cNvPr id="11" name="Metin kutusu 10"/>
          <p:cNvSpPr txBox="1"/>
          <p:nvPr/>
        </p:nvSpPr>
        <p:spPr>
          <a:xfrm>
            <a:off x="1269126" y="1801337"/>
            <a:ext cx="1598343" cy="715581"/>
          </a:xfrm>
          <a:prstGeom prst="rect">
            <a:avLst/>
          </a:prstGeom>
          <a:noFill/>
        </p:spPr>
        <p:txBody>
          <a:bodyPr wrap="square" rtlCol="0">
            <a:spAutoFit/>
          </a:bodyPr>
          <a:lstStyle/>
          <a:p>
            <a:pPr algn="ctr"/>
            <a:r>
              <a:rPr lang="tr-TR" sz="2025" b="1" dirty="0">
                <a:solidFill>
                  <a:schemeClr val="bg1"/>
                </a:solidFill>
              </a:rPr>
              <a:t>AYT</a:t>
            </a:r>
          </a:p>
          <a:p>
            <a:pPr algn="ctr"/>
            <a:r>
              <a:rPr lang="tr-TR" sz="2025" b="1" dirty="0">
                <a:solidFill>
                  <a:schemeClr val="bg1"/>
                </a:solidFill>
              </a:rPr>
              <a:t>YDT</a:t>
            </a:r>
          </a:p>
        </p:txBody>
      </p:sp>
      <p:sp>
        <p:nvSpPr>
          <p:cNvPr id="12" name="Metin kutusu 11"/>
          <p:cNvSpPr txBox="1"/>
          <p:nvPr/>
        </p:nvSpPr>
        <p:spPr>
          <a:xfrm>
            <a:off x="6557588" y="1801336"/>
            <a:ext cx="2366972" cy="715581"/>
          </a:xfrm>
          <a:prstGeom prst="rect">
            <a:avLst/>
          </a:prstGeom>
          <a:noFill/>
        </p:spPr>
        <p:txBody>
          <a:bodyPr wrap="square" rtlCol="0">
            <a:spAutoFit/>
          </a:bodyPr>
          <a:lstStyle/>
          <a:p>
            <a:pPr algn="ctr"/>
            <a:r>
              <a:rPr lang="tr-TR" sz="2025" b="1" dirty="0">
                <a:solidFill>
                  <a:schemeClr val="bg1"/>
                </a:solidFill>
              </a:rPr>
              <a:t>PUAN </a:t>
            </a:r>
            <a:br>
              <a:rPr lang="tr-TR" sz="2025" b="1" dirty="0">
                <a:solidFill>
                  <a:schemeClr val="bg1"/>
                </a:solidFill>
              </a:rPr>
            </a:br>
            <a:r>
              <a:rPr lang="tr-TR" sz="2025" b="1" dirty="0">
                <a:solidFill>
                  <a:schemeClr val="bg1"/>
                </a:solidFill>
              </a:rPr>
              <a:t>TÜRLERİ</a:t>
            </a:r>
          </a:p>
        </p:txBody>
      </p:sp>
      <p:sp>
        <p:nvSpPr>
          <p:cNvPr id="13" name="Metin kutusu 12"/>
          <p:cNvSpPr txBox="1"/>
          <p:nvPr/>
        </p:nvSpPr>
        <p:spPr>
          <a:xfrm>
            <a:off x="5134203" y="1799949"/>
            <a:ext cx="2366972" cy="715581"/>
          </a:xfrm>
          <a:prstGeom prst="rect">
            <a:avLst/>
          </a:prstGeom>
          <a:noFill/>
        </p:spPr>
        <p:txBody>
          <a:bodyPr wrap="square" rtlCol="0">
            <a:spAutoFit/>
          </a:bodyPr>
          <a:lstStyle/>
          <a:p>
            <a:pPr algn="ctr"/>
            <a:r>
              <a:rPr lang="tr-TR" sz="2025" b="1" dirty="0">
                <a:solidFill>
                  <a:schemeClr val="bg1"/>
                </a:solidFill>
              </a:rPr>
              <a:t>AYT</a:t>
            </a:r>
          </a:p>
          <a:p>
            <a:pPr algn="ctr"/>
            <a:r>
              <a:rPr lang="tr-TR" sz="2025" b="1" dirty="0">
                <a:solidFill>
                  <a:schemeClr val="bg1"/>
                </a:solidFill>
              </a:rPr>
              <a:t>YDT</a:t>
            </a:r>
          </a:p>
        </p:txBody>
      </p:sp>
      <p:sp>
        <p:nvSpPr>
          <p:cNvPr id="14" name="Metin kutusu 13"/>
          <p:cNvSpPr txBox="1"/>
          <p:nvPr/>
        </p:nvSpPr>
        <p:spPr>
          <a:xfrm>
            <a:off x="3399384" y="5840689"/>
            <a:ext cx="2366972" cy="403957"/>
          </a:xfrm>
          <a:prstGeom prst="rect">
            <a:avLst/>
          </a:prstGeom>
          <a:noFill/>
        </p:spPr>
        <p:txBody>
          <a:bodyPr wrap="square" rtlCol="0">
            <a:spAutoFit/>
          </a:bodyPr>
          <a:lstStyle/>
          <a:p>
            <a:pPr algn="ctr"/>
            <a:r>
              <a:rPr lang="tr-TR" sz="2025" b="1" dirty="0">
                <a:solidFill>
                  <a:schemeClr val="bg1"/>
                </a:solidFill>
              </a:rPr>
              <a:t>YKS 2023</a:t>
            </a:r>
          </a:p>
        </p:txBody>
      </p:sp>
      <p:sp>
        <p:nvSpPr>
          <p:cNvPr id="15" name="Metin kutusu 14"/>
          <p:cNvSpPr txBox="1"/>
          <p:nvPr/>
        </p:nvSpPr>
        <p:spPr>
          <a:xfrm>
            <a:off x="7741074" y="5840689"/>
            <a:ext cx="2366972" cy="403957"/>
          </a:xfrm>
          <a:prstGeom prst="rect">
            <a:avLst/>
          </a:prstGeom>
          <a:noFill/>
        </p:spPr>
        <p:txBody>
          <a:bodyPr wrap="square" rtlCol="0">
            <a:spAutoFit/>
          </a:bodyPr>
          <a:lstStyle/>
          <a:p>
            <a:pPr algn="ctr"/>
            <a:r>
              <a:rPr lang="tr-TR" sz="2025" b="1" dirty="0">
                <a:solidFill>
                  <a:schemeClr val="bg1"/>
                </a:solidFill>
              </a:rPr>
              <a:t>YKS 2023</a:t>
            </a:r>
          </a:p>
        </p:txBody>
      </p:sp>
      <p:sp>
        <p:nvSpPr>
          <p:cNvPr id="16" name="Metin kutusu 15"/>
          <p:cNvSpPr txBox="1"/>
          <p:nvPr/>
        </p:nvSpPr>
        <p:spPr>
          <a:xfrm>
            <a:off x="2457415" y="2714266"/>
            <a:ext cx="2340311" cy="1477328"/>
          </a:xfrm>
          <a:prstGeom prst="rect">
            <a:avLst/>
          </a:prstGeom>
          <a:noFill/>
        </p:spPr>
        <p:txBody>
          <a:bodyPr wrap="square" rtlCol="0">
            <a:spAutoFit/>
          </a:bodyPr>
          <a:lstStyle/>
          <a:p>
            <a:r>
              <a:rPr lang="tr-TR" sz="2250" b="1" dirty="0"/>
              <a:t>-ALAN YETERLİLİK VE DİL TESTİ SONUCU OLUŞAN PUANDIR.</a:t>
            </a:r>
          </a:p>
        </p:txBody>
      </p:sp>
      <p:sp>
        <p:nvSpPr>
          <p:cNvPr id="17" name="Metin kutusu 16"/>
          <p:cNvSpPr txBox="1"/>
          <p:nvPr/>
        </p:nvSpPr>
        <p:spPr>
          <a:xfrm>
            <a:off x="2457416" y="4248160"/>
            <a:ext cx="2340311" cy="1823576"/>
          </a:xfrm>
          <a:prstGeom prst="rect">
            <a:avLst/>
          </a:prstGeom>
          <a:noFill/>
        </p:spPr>
        <p:txBody>
          <a:bodyPr wrap="square" rtlCol="0">
            <a:spAutoFit/>
          </a:bodyPr>
          <a:lstStyle/>
          <a:p>
            <a:r>
              <a:rPr lang="tr-TR" sz="2250" b="1" dirty="0"/>
              <a:t>-LİSANS PROGRAMLARINI TERCİH EDERKEN KULLANILIR.</a:t>
            </a:r>
          </a:p>
          <a:p>
            <a:endParaRPr lang="tr-TR" sz="2250" b="1" dirty="0"/>
          </a:p>
        </p:txBody>
      </p:sp>
      <p:sp>
        <p:nvSpPr>
          <p:cNvPr id="18" name="Metin kutusu 17"/>
          <p:cNvSpPr txBox="1"/>
          <p:nvPr/>
        </p:nvSpPr>
        <p:spPr>
          <a:xfrm>
            <a:off x="6683168" y="2714265"/>
            <a:ext cx="2667558" cy="1338828"/>
          </a:xfrm>
          <a:prstGeom prst="rect">
            <a:avLst/>
          </a:prstGeom>
          <a:noFill/>
        </p:spPr>
        <p:txBody>
          <a:bodyPr wrap="square" rtlCol="0">
            <a:spAutoFit/>
          </a:bodyPr>
          <a:lstStyle/>
          <a:p>
            <a:r>
              <a:rPr lang="tr-TR" sz="2025" b="1" dirty="0"/>
              <a:t>- AÇIKÖĞRETİM LİSANS PROGRAMLARINI TERCİH EDERKEN KULLANILIR.</a:t>
            </a:r>
          </a:p>
        </p:txBody>
      </p:sp>
      <p:sp>
        <p:nvSpPr>
          <p:cNvPr id="19" name="Metin kutusu 18"/>
          <p:cNvSpPr txBox="1"/>
          <p:nvPr/>
        </p:nvSpPr>
        <p:spPr>
          <a:xfrm>
            <a:off x="6683168" y="3970947"/>
            <a:ext cx="2241392" cy="2273699"/>
          </a:xfrm>
          <a:prstGeom prst="rect">
            <a:avLst/>
          </a:prstGeom>
          <a:noFill/>
        </p:spPr>
        <p:txBody>
          <a:bodyPr wrap="square" rtlCol="0">
            <a:spAutoFit/>
          </a:bodyPr>
          <a:lstStyle/>
          <a:p>
            <a:r>
              <a:rPr lang="tr-TR" sz="2025" b="1" dirty="0">
                <a:solidFill>
                  <a:srgbClr val="FF0000"/>
                </a:solidFill>
              </a:rPr>
              <a:t> -EŞİT AĞIRLIK</a:t>
            </a:r>
          </a:p>
          <a:p>
            <a:r>
              <a:rPr lang="tr-TR" sz="2025" b="1" dirty="0">
                <a:solidFill>
                  <a:srgbClr val="FF0000"/>
                </a:solidFill>
              </a:rPr>
              <a:t> -SAYISAL</a:t>
            </a:r>
          </a:p>
          <a:p>
            <a:r>
              <a:rPr lang="tr-TR" sz="2025" b="1" dirty="0">
                <a:solidFill>
                  <a:srgbClr val="FF0000"/>
                </a:solidFill>
              </a:rPr>
              <a:t> -SÖZEL </a:t>
            </a:r>
          </a:p>
          <a:p>
            <a:r>
              <a:rPr lang="tr-TR" sz="2025" b="1" dirty="0">
                <a:solidFill>
                  <a:srgbClr val="FF0000"/>
                </a:solidFill>
              </a:rPr>
              <a:t> -DİL </a:t>
            </a:r>
          </a:p>
          <a:p>
            <a:r>
              <a:rPr lang="tr-TR" sz="2025" b="1" dirty="0"/>
              <a:t>OLMAK ÜZERE 4 E AYRILIR…</a:t>
            </a:r>
          </a:p>
          <a:p>
            <a:endParaRPr lang="tr-TR" sz="2025" b="1" dirty="0"/>
          </a:p>
        </p:txBody>
      </p:sp>
    </p:spTree>
    <p:extLst>
      <p:ext uri="{BB962C8B-B14F-4D97-AF65-F5344CB8AC3E}">
        <p14:creationId xmlns:p14="http://schemas.microsoft.com/office/powerpoint/2010/main" val="29966662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064904" y="201611"/>
            <a:ext cx="5475243" cy="715581"/>
          </a:xfrm>
          <a:prstGeom prst="rect">
            <a:avLst/>
          </a:prstGeom>
          <a:solidFill>
            <a:schemeClr val="tx1">
              <a:lumMod val="75000"/>
              <a:lumOff val="25000"/>
            </a:schemeClr>
          </a:solidFill>
        </p:spPr>
        <p:txBody>
          <a:bodyPr wrap="square" rtlCol="0">
            <a:spAutoFit/>
          </a:bodyPr>
          <a:lstStyle/>
          <a:p>
            <a:pPr algn="ctr"/>
            <a:r>
              <a:rPr lang="tr-TR" sz="2025" b="1" dirty="0">
                <a:solidFill>
                  <a:schemeClr val="bg1"/>
                </a:solidFill>
                <a:effectLst>
                  <a:outerShdw blurRad="38100" dist="38100" dir="2700000" algn="tl">
                    <a:srgbClr val="000000">
                      <a:alpha val="43137"/>
                    </a:srgbClr>
                  </a:outerShdw>
                </a:effectLst>
              </a:rPr>
              <a:t>HANGİ PUAN TÜRÜ İÇİN HANGİ TESTLERİ ÇÖZMELİYİM?</a:t>
            </a:r>
          </a:p>
        </p:txBody>
      </p:sp>
      <p:pic>
        <p:nvPicPr>
          <p:cNvPr id="3" name="Resim 2"/>
          <p:cNvPicPr>
            <a:picLocks noChangeAspect="1"/>
          </p:cNvPicPr>
          <p:nvPr/>
        </p:nvPicPr>
        <p:blipFill>
          <a:blip r:embed="rId2"/>
          <a:stretch>
            <a:fillRect/>
          </a:stretch>
        </p:blipFill>
        <p:spPr>
          <a:xfrm>
            <a:off x="846711" y="1286485"/>
            <a:ext cx="1707724" cy="1508703"/>
          </a:xfrm>
          <a:prstGeom prst="rect">
            <a:avLst/>
          </a:prstGeom>
        </p:spPr>
      </p:pic>
      <p:pic>
        <p:nvPicPr>
          <p:cNvPr id="5" name="Resim 4"/>
          <p:cNvPicPr>
            <a:picLocks noChangeAspect="1"/>
          </p:cNvPicPr>
          <p:nvPr/>
        </p:nvPicPr>
        <p:blipFill>
          <a:blip r:embed="rId3"/>
          <a:stretch>
            <a:fillRect/>
          </a:stretch>
        </p:blipFill>
        <p:spPr>
          <a:xfrm>
            <a:off x="2875911" y="1286485"/>
            <a:ext cx="1707725" cy="1508703"/>
          </a:xfrm>
          <a:prstGeom prst="rect">
            <a:avLst/>
          </a:prstGeom>
        </p:spPr>
      </p:pic>
      <p:pic>
        <p:nvPicPr>
          <p:cNvPr id="9" name="Resim 8"/>
          <p:cNvPicPr>
            <a:picLocks noChangeAspect="1"/>
          </p:cNvPicPr>
          <p:nvPr/>
        </p:nvPicPr>
        <p:blipFill>
          <a:blip r:embed="rId4"/>
          <a:stretch>
            <a:fillRect/>
          </a:stretch>
        </p:blipFill>
        <p:spPr>
          <a:xfrm>
            <a:off x="4905114" y="1286485"/>
            <a:ext cx="1705591" cy="1506819"/>
          </a:xfrm>
          <a:prstGeom prst="rect">
            <a:avLst/>
          </a:prstGeom>
        </p:spPr>
      </p:pic>
      <p:pic>
        <p:nvPicPr>
          <p:cNvPr id="10" name="Resim 9"/>
          <p:cNvPicPr>
            <a:picLocks noChangeAspect="1"/>
          </p:cNvPicPr>
          <p:nvPr/>
        </p:nvPicPr>
        <p:blipFill>
          <a:blip r:embed="rId5"/>
          <a:stretch>
            <a:fillRect/>
          </a:stretch>
        </p:blipFill>
        <p:spPr>
          <a:xfrm>
            <a:off x="6932181" y="1286485"/>
            <a:ext cx="1699723" cy="1501635"/>
          </a:xfrm>
          <a:prstGeom prst="rect">
            <a:avLst/>
          </a:prstGeom>
        </p:spPr>
      </p:pic>
      <p:pic>
        <p:nvPicPr>
          <p:cNvPr id="30" name="Resim 29"/>
          <p:cNvPicPr>
            <a:picLocks noChangeAspect="1"/>
          </p:cNvPicPr>
          <p:nvPr/>
        </p:nvPicPr>
        <p:blipFill>
          <a:blip r:embed="rId2"/>
          <a:stretch>
            <a:fillRect/>
          </a:stretch>
        </p:blipFill>
        <p:spPr>
          <a:xfrm>
            <a:off x="846711" y="2945056"/>
            <a:ext cx="1707724" cy="1508703"/>
          </a:xfrm>
          <a:prstGeom prst="rect">
            <a:avLst/>
          </a:prstGeom>
        </p:spPr>
      </p:pic>
      <p:pic>
        <p:nvPicPr>
          <p:cNvPr id="31" name="Resim 30"/>
          <p:cNvPicPr>
            <a:picLocks noChangeAspect="1"/>
          </p:cNvPicPr>
          <p:nvPr/>
        </p:nvPicPr>
        <p:blipFill>
          <a:blip r:embed="rId3"/>
          <a:stretch>
            <a:fillRect/>
          </a:stretch>
        </p:blipFill>
        <p:spPr>
          <a:xfrm>
            <a:off x="2875911" y="2945056"/>
            <a:ext cx="1707725" cy="1508703"/>
          </a:xfrm>
          <a:prstGeom prst="rect">
            <a:avLst/>
          </a:prstGeom>
        </p:spPr>
      </p:pic>
      <p:pic>
        <p:nvPicPr>
          <p:cNvPr id="32" name="Resim 31"/>
          <p:cNvPicPr>
            <a:picLocks noChangeAspect="1"/>
          </p:cNvPicPr>
          <p:nvPr/>
        </p:nvPicPr>
        <p:blipFill>
          <a:blip r:embed="rId4"/>
          <a:stretch>
            <a:fillRect/>
          </a:stretch>
        </p:blipFill>
        <p:spPr>
          <a:xfrm>
            <a:off x="4905114" y="2945055"/>
            <a:ext cx="1705591" cy="1506819"/>
          </a:xfrm>
          <a:prstGeom prst="rect">
            <a:avLst/>
          </a:prstGeom>
        </p:spPr>
      </p:pic>
      <p:pic>
        <p:nvPicPr>
          <p:cNvPr id="33" name="Resim 32"/>
          <p:cNvPicPr>
            <a:picLocks noChangeAspect="1"/>
          </p:cNvPicPr>
          <p:nvPr/>
        </p:nvPicPr>
        <p:blipFill>
          <a:blip r:embed="rId5"/>
          <a:stretch>
            <a:fillRect/>
          </a:stretch>
        </p:blipFill>
        <p:spPr>
          <a:xfrm>
            <a:off x="6932181" y="2945056"/>
            <a:ext cx="1699723" cy="1501635"/>
          </a:xfrm>
          <a:prstGeom prst="rect">
            <a:avLst/>
          </a:prstGeom>
        </p:spPr>
      </p:pic>
      <p:pic>
        <p:nvPicPr>
          <p:cNvPr id="34" name="Resim 33"/>
          <p:cNvPicPr>
            <a:picLocks noChangeAspect="1"/>
          </p:cNvPicPr>
          <p:nvPr/>
        </p:nvPicPr>
        <p:blipFill>
          <a:blip r:embed="rId2"/>
          <a:stretch>
            <a:fillRect/>
          </a:stretch>
        </p:blipFill>
        <p:spPr>
          <a:xfrm>
            <a:off x="846711" y="4603626"/>
            <a:ext cx="1707724" cy="1508703"/>
          </a:xfrm>
          <a:prstGeom prst="rect">
            <a:avLst/>
          </a:prstGeom>
        </p:spPr>
      </p:pic>
      <p:pic>
        <p:nvPicPr>
          <p:cNvPr id="35" name="Resim 34"/>
          <p:cNvPicPr>
            <a:picLocks noChangeAspect="1"/>
          </p:cNvPicPr>
          <p:nvPr/>
        </p:nvPicPr>
        <p:blipFill>
          <a:blip r:embed="rId3"/>
          <a:stretch>
            <a:fillRect/>
          </a:stretch>
        </p:blipFill>
        <p:spPr>
          <a:xfrm>
            <a:off x="2875911" y="4603626"/>
            <a:ext cx="1707725" cy="1508703"/>
          </a:xfrm>
          <a:prstGeom prst="rect">
            <a:avLst/>
          </a:prstGeom>
        </p:spPr>
      </p:pic>
      <p:pic>
        <p:nvPicPr>
          <p:cNvPr id="36" name="Resim 35"/>
          <p:cNvPicPr>
            <a:picLocks noChangeAspect="1"/>
          </p:cNvPicPr>
          <p:nvPr/>
        </p:nvPicPr>
        <p:blipFill>
          <a:blip r:embed="rId4"/>
          <a:stretch>
            <a:fillRect/>
          </a:stretch>
        </p:blipFill>
        <p:spPr>
          <a:xfrm>
            <a:off x="4905114" y="4603626"/>
            <a:ext cx="1705591" cy="1506819"/>
          </a:xfrm>
          <a:prstGeom prst="rect">
            <a:avLst/>
          </a:prstGeom>
        </p:spPr>
      </p:pic>
      <p:pic>
        <p:nvPicPr>
          <p:cNvPr id="37" name="Resim 36"/>
          <p:cNvPicPr>
            <a:picLocks noChangeAspect="1"/>
          </p:cNvPicPr>
          <p:nvPr/>
        </p:nvPicPr>
        <p:blipFill>
          <a:blip r:embed="rId5"/>
          <a:stretch>
            <a:fillRect/>
          </a:stretch>
        </p:blipFill>
        <p:spPr>
          <a:xfrm>
            <a:off x="6932181" y="4603626"/>
            <a:ext cx="1699723" cy="1501635"/>
          </a:xfrm>
          <a:prstGeom prst="rect">
            <a:avLst/>
          </a:prstGeom>
        </p:spPr>
      </p:pic>
      <p:pic>
        <p:nvPicPr>
          <p:cNvPr id="39" name="Resim 38"/>
          <p:cNvPicPr>
            <a:picLocks noChangeAspect="1"/>
          </p:cNvPicPr>
          <p:nvPr/>
        </p:nvPicPr>
        <p:blipFill>
          <a:blip r:embed="rId3"/>
          <a:stretch>
            <a:fillRect/>
          </a:stretch>
        </p:blipFill>
        <p:spPr>
          <a:xfrm rot="5400000">
            <a:off x="9543651" y="1042128"/>
            <a:ext cx="1707725" cy="1508703"/>
          </a:xfrm>
          <a:prstGeom prst="rect">
            <a:avLst/>
          </a:prstGeom>
        </p:spPr>
      </p:pic>
      <p:pic>
        <p:nvPicPr>
          <p:cNvPr id="40" name="Resim 39"/>
          <p:cNvPicPr>
            <a:picLocks noChangeAspect="1"/>
          </p:cNvPicPr>
          <p:nvPr/>
        </p:nvPicPr>
        <p:blipFill>
          <a:blip r:embed="rId2"/>
          <a:stretch>
            <a:fillRect/>
          </a:stretch>
        </p:blipFill>
        <p:spPr>
          <a:xfrm rot="5400000">
            <a:off x="9543651" y="2887630"/>
            <a:ext cx="1707724" cy="1508703"/>
          </a:xfrm>
          <a:prstGeom prst="rect">
            <a:avLst/>
          </a:prstGeom>
        </p:spPr>
      </p:pic>
      <p:pic>
        <p:nvPicPr>
          <p:cNvPr id="41" name="Resim 40"/>
          <p:cNvPicPr>
            <a:picLocks noChangeAspect="1"/>
          </p:cNvPicPr>
          <p:nvPr/>
        </p:nvPicPr>
        <p:blipFill>
          <a:blip r:embed="rId4"/>
          <a:stretch>
            <a:fillRect/>
          </a:stretch>
        </p:blipFill>
        <p:spPr>
          <a:xfrm rot="5400000">
            <a:off x="9545659" y="4733007"/>
            <a:ext cx="1705591" cy="1506819"/>
          </a:xfrm>
          <a:prstGeom prst="rect">
            <a:avLst/>
          </a:prstGeom>
        </p:spPr>
      </p:pic>
      <p:sp>
        <p:nvSpPr>
          <p:cNvPr id="42" name="Metin kutusu 41"/>
          <p:cNvSpPr txBox="1"/>
          <p:nvPr/>
        </p:nvSpPr>
        <p:spPr>
          <a:xfrm>
            <a:off x="962286" y="1829594"/>
            <a:ext cx="1140794" cy="403957"/>
          </a:xfrm>
          <a:prstGeom prst="rect">
            <a:avLst/>
          </a:prstGeom>
          <a:noFill/>
        </p:spPr>
        <p:txBody>
          <a:bodyPr wrap="square" rtlCol="0">
            <a:spAutoFit/>
          </a:bodyPr>
          <a:lstStyle/>
          <a:p>
            <a:pPr algn="ctr"/>
            <a:r>
              <a:rPr lang="tr-TR" sz="2025" b="1" dirty="0">
                <a:solidFill>
                  <a:schemeClr val="bg1"/>
                </a:solidFill>
              </a:rPr>
              <a:t>SAYISAL</a:t>
            </a:r>
          </a:p>
        </p:txBody>
      </p:sp>
      <p:sp>
        <p:nvSpPr>
          <p:cNvPr id="43" name="Metin kutusu 42"/>
          <p:cNvSpPr txBox="1"/>
          <p:nvPr/>
        </p:nvSpPr>
        <p:spPr>
          <a:xfrm>
            <a:off x="1013092" y="3488164"/>
            <a:ext cx="1140794" cy="403957"/>
          </a:xfrm>
          <a:prstGeom prst="rect">
            <a:avLst/>
          </a:prstGeom>
          <a:noFill/>
        </p:spPr>
        <p:txBody>
          <a:bodyPr wrap="square" rtlCol="0">
            <a:spAutoFit/>
          </a:bodyPr>
          <a:lstStyle/>
          <a:p>
            <a:pPr algn="ctr"/>
            <a:r>
              <a:rPr lang="tr-TR" sz="2025" b="1" dirty="0">
                <a:solidFill>
                  <a:srgbClr val="FCB424"/>
                </a:solidFill>
              </a:rPr>
              <a:t>SÖZEL</a:t>
            </a:r>
          </a:p>
        </p:txBody>
      </p:sp>
      <p:sp>
        <p:nvSpPr>
          <p:cNvPr id="44" name="Metin kutusu 43"/>
          <p:cNvSpPr txBox="1"/>
          <p:nvPr/>
        </p:nvSpPr>
        <p:spPr>
          <a:xfrm>
            <a:off x="1013092" y="4996866"/>
            <a:ext cx="1140794" cy="715581"/>
          </a:xfrm>
          <a:prstGeom prst="rect">
            <a:avLst/>
          </a:prstGeom>
          <a:noFill/>
        </p:spPr>
        <p:txBody>
          <a:bodyPr wrap="square" rtlCol="0">
            <a:spAutoFit/>
          </a:bodyPr>
          <a:lstStyle/>
          <a:p>
            <a:pPr algn="ctr"/>
            <a:r>
              <a:rPr lang="tr-TR" sz="2025" b="1" dirty="0">
                <a:solidFill>
                  <a:srgbClr val="63C5EA"/>
                </a:solidFill>
              </a:rPr>
              <a:t>EŞİT AĞIRLIK</a:t>
            </a:r>
          </a:p>
        </p:txBody>
      </p:sp>
      <p:sp>
        <p:nvSpPr>
          <p:cNvPr id="45" name="Metin kutusu 44"/>
          <p:cNvSpPr txBox="1"/>
          <p:nvPr/>
        </p:nvSpPr>
        <p:spPr>
          <a:xfrm>
            <a:off x="9827115" y="1435458"/>
            <a:ext cx="1140794" cy="403957"/>
          </a:xfrm>
          <a:prstGeom prst="rect">
            <a:avLst/>
          </a:prstGeom>
          <a:noFill/>
        </p:spPr>
        <p:txBody>
          <a:bodyPr wrap="square" rtlCol="0">
            <a:spAutoFit/>
          </a:bodyPr>
          <a:lstStyle/>
          <a:p>
            <a:pPr algn="ctr"/>
            <a:r>
              <a:rPr lang="tr-TR" sz="2025" b="1" dirty="0"/>
              <a:t>DİL</a:t>
            </a:r>
          </a:p>
        </p:txBody>
      </p:sp>
      <p:sp>
        <p:nvSpPr>
          <p:cNvPr id="46" name="Metin kutusu 45"/>
          <p:cNvSpPr txBox="1"/>
          <p:nvPr/>
        </p:nvSpPr>
        <p:spPr>
          <a:xfrm>
            <a:off x="2995295" y="1814946"/>
            <a:ext cx="1140794" cy="438582"/>
          </a:xfrm>
          <a:prstGeom prst="rect">
            <a:avLst/>
          </a:prstGeom>
          <a:noFill/>
        </p:spPr>
        <p:txBody>
          <a:bodyPr wrap="square" rtlCol="0">
            <a:spAutoFit/>
          </a:bodyPr>
          <a:lstStyle/>
          <a:p>
            <a:pPr algn="ctr"/>
            <a:r>
              <a:rPr lang="tr-TR" sz="2250" b="1" dirty="0"/>
              <a:t>TYT</a:t>
            </a:r>
          </a:p>
        </p:txBody>
      </p:sp>
      <p:sp>
        <p:nvSpPr>
          <p:cNvPr id="47" name="Metin kutusu 46"/>
          <p:cNvSpPr txBox="1"/>
          <p:nvPr/>
        </p:nvSpPr>
        <p:spPr>
          <a:xfrm>
            <a:off x="5081920" y="1708430"/>
            <a:ext cx="1140794" cy="715581"/>
          </a:xfrm>
          <a:prstGeom prst="rect">
            <a:avLst/>
          </a:prstGeom>
          <a:noFill/>
        </p:spPr>
        <p:txBody>
          <a:bodyPr wrap="square" rtlCol="0">
            <a:spAutoFit/>
          </a:bodyPr>
          <a:lstStyle/>
          <a:p>
            <a:pPr algn="ctr"/>
            <a:r>
              <a:rPr lang="tr-TR" sz="2025" b="1" dirty="0">
                <a:solidFill>
                  <a:schemeClr val="bg1"/>
                </a:solidFill>
              </a:rPr>
              <a:t>FEN</a:t>
            </a:r>
          </a:p>
          <a:p>
            <a:pPr algn="ctr"/>
            <a:r>
              <a:rPr lang="tr-TR" sz="2025" b="1" dirty="0">
                <a:solidFill>
                  <a:schemeClr val="bg1"/>
                </a:solidFill>
              </a:rPr>
              <a:t>BİL.</a:t>
            </a:r>
          </a:p>
        </p:txBody>
      </p:sp>
      <p:sp>
        <p:nvSpPr>
          <p:cNvPr id="48" name="Metin kutusu 47"/>
          <p:cNvSpPr txBox="1"/>
          <p:nvPr/>
        </p:nvSpPr>
        <p:spPr>
          <a:xfrm>
            <a:off x="7079362" y="1829593"/>
            <a:ext cx="1140794" cy="403957"/>
          </a:xfrm>
          <a:prstGeom prst="rect">
            <a:avLst/>
          </a:prstGeom>
          <a:noFill/>
        </p:spPr>
        <p:txBody>
          <a:bodyPr wrap="square" rtlCol="0">
            <a:spAutoFit/>
          </a:bodyPr>
          <a:lstStyle/>
          <a:p>
            <a:pPr algn="ctr"/>
            <a:r>
              <a:rPr lang="tr-TR" sz="2025" b="1" dirty="0"/>
              <a:t>MAT</a:t>
            </a:r>
          </a:p>
        </p:txBody>
      </p:sp>
      <p:sp>
        <p:nvSpPr>
          <p:cNvPr id="49" name="Metin kutusu 48"/>
          <p:cNvSpPr txBox="1"/>
          <p:nvPr/>
        </p:nvSpPr>
        <p:spPr>
          <a:xfrm>
            <a:off x="2995294" y="3488164"/>
            <a:ext cx="1140794" cy="438582"/>
          </a:xfrm>
          <a:prstGeom prst="rect">
            <a:avLst/>
          </a:prstGeom>
          <a:noFill/>
        </p:spPr>
        <p:txBody>
          <a:bodyPr wrap="square" rtlCol="0">
            <a:spAutoFit/>
          </a:bodyPr>
          <a:lstStyle/>
          <a:p>
            <a:pPr algn="ctr"/>
            <a:r>
              <a:rPr lang="tr-TR" sz="2250" b="1" dirty="0"/>
              <a:t>TYT</a:t>
            </a:r>
          </a:p>
        </p:txBody>
      </p:sp>
      <p:sp>
        <p:nvSpPr>
          <p:cNvPr id="50" name="Metin kutusu 49"/>
          <p:cNvSpPr txBox="1"/>
          <p:nvPr/>
        </p:nvSpPr>
        <p:spPr>
          <a:xfrm>
            <a:off x="2995293" y="5129425"/>
            <a:ext cx="1140794" cy="438582"/>
          </a:xfrm>
          <a:prstGeom prst="rect">
            <a:avLst/>
          </a:prstGeom>
          <a:noFill/>
        </p:spPr>
        <p:txBody>
          <a:bodyPr wrap="square" rtlCol="0">
            <a:spAutoFit/>
          </a:bodyPr>
          <a:lstStyle/>
          <a:p>
            <a:pPr algn="ctr"/>
            <a:r>
              <a:rPr lang="tr-TR" sz="2250" b="1" dirty="0"/>
              <a:t>TYT</a:t>
            </a:r>
          </a:p>
        </p:txBody>
      </p:sp>
      <p:sp>
        <p:nvSpPr>
          <p:cNvPr id="51" name="Metin kutusu 50"/>
          <p:cNvSpPr txBox="1"/>
          <p:nvPr/>
        </p:nvSpPr>
        <p:spPr>
          <a:xfrm>
            <a:off x="5088898" y="3367001"/>
            <a:ext cx="1140794" cy="715581"/>
          </a:xfrm>
          <a:prstGeom prst="rect">
            <a:avLst/>
          </a:prstGeom>
          <a:noFill/>
        </p:spPr>
        <p:txBody>
          <a:bodyPr wrap="square" rtlCol="0">
            <a:spAutoFit/>
          </a:bodyPr>
          <a:lstStyle/>
          <a:p>
            <a:pPr algn="ctr"/>
            <a:r>
              <a:rPr lang="tr-TR" sz="2025" b="1" dirty="0">
                <a:solidFill>
                  <a:schemeClr val="bg1"/>
                </a:solidFill>
              </a:rPr>
              <a:t>EDEB.</a:t>
            </a:r>
          </a:p>
          <a:p>
            <a:pPr algn="ctr"/>
            <a:r>
              <a:rPr lang="tr-TR" sz="2025" b="1" dirty="0">
                <a:solidFill>
                  <a:schemeClr val="bg1"/>
                </a:solidFill>
              </a:rPr>
              <a:t>SOS-1</a:t>
            </a:r>
          </a:p>
        </p:txBody>
      </p:sp>
      <p:sp>
        <p:nvSpPr>
          <p:cNvPr id="52" name="Metin kutusu 51"/>
          <p:cNvSpPr txBox="1"/>
          <p:nvPr/>
        </p:nvSpPr>
        <p:spPr>
          <a:xfrm>
            <a:off x="7083958" y="3509566"/>
            <a:ext cx="1140794" cy="403957"/>
          </a:xfrm>
          <a:prstGeom prst="rect">
            <a:avLst/>
          </a:prstGeom>
          <a:noFill/>
        </p:spPr>
        <p:txBody>
          <a:bodyPr wrap="square" rtlCol="0">
            <a:spAutoFit/>
          </a:bodyPr>
          <a:lstStyle/>
          <a:p>
            <a:pPr algn="ctr"/>
            <a:r>
              <a:rPr lang="tr-TR" sz="2025" b="1" dirty="0"/>
              <a:t>SOS-2</a:t>
            </a:r>
          </a:p>
        </p:txBody>
      </p:sp>
      <p:sp>
        <p:nvSpPr>
          <p:cNvPr id="53" name="Metin kutusu 52"/>
          <p:cNvSpPr txBox="1"/>
          <p:nvPr/>
        </p:nvSpPr>
        <p:spPr>
          <a:xfrm>
            <a:off x="7045446" y="5164044"/>
            <a:ext cx="1140794" cy="403957"/>
          </a:xfrm>
          <a:prstGeom prst="rect">
            <a:avLst/>
          </a:prstGeom>
          <a:noFill/>
        </p:spPr>
        <p:txBody>
          <a:bodyPr wrap="square" rtlCol="0">
            <a:spAutoFit/>
          </a:bodyPr>
          <a:lstStyle/>
          <a:p>
            <a:pPr algn="ctr"/>
            <a:r>
              <a:rPr lang="tr-TR" sz="2025" b="1" dirty="0"/>
              <a:t>MAT</a:t>
            </a:r>
          </a:p>
        </p:txBody>
      </p:sp>
      <p:sp>
        <p:nvSpPr>
          <p:cNvPr id="54" name="Metin kutusu 53"/>
          <p:cNvSpPr txBox="1"/>
          <p:nvPr/>
        </p:nvSpPr>
        <p:spPr>
          <a:xfrm>
            <a:off x="5060252" y="5025571"/>
            <a:ext cx="1140794" cy="715581"/>
          </a:xfrm>
          <a:prstGeom prst="rect">
            <a:avLst/>
          </a:prstGeom>
          <a:noFill/>
        </p:spPr>
        <p:txBody>
          <a:bodyPr wrap="square" rtlCol="0">
            <a:spAutoFit/>
          </a:bodyPr>
          <a:lstStyle/>
          <a:p>
            <a:pPr algn="ctr"/>
            <a:r>
              <a:rPr lang="tr-TR" sz="2025" b="1" dirty="0">
                <a:solidFill>
                  <a:schemeClr val="bg1"/>
                </a:solidFill>
              </a:rPr>
              <a:t>EDEB.</a:t>
            </a:r>
          </a:p>
          <a:p>
            <a:pPr algn="ctr"/>
            <a:r>
              <a:rPr lang="tr-TR" sz="2025" b="1" dirty="0">
                <a:solidFill>
                  <a:schemeClr val="bg1"/>
                </a:solidFill>
              </a:rPr>
              <a:t>SOS-1</a:t>
            </a:r>
          </a:p>
        </p:txBody>
      </p:sp>
      <p:sp>
        <p:nvSpPr>
          <p:cNvPr id="55" name="Metin kutusu 54"/>
          <p:cNvSpPr txBox="1"/>
          <p:nvPr/>
        </p:nvSpPr>
        <p:spPr>
          <a:xfrm>
            <a:off x="9827115" y="3301858"/>
            <a:ext cx="1140794" cy="403957"/>
          </a:xfrm>
          <a:prstGeom prst="rect">
            <a:avLst/>
          </a:prstGeom>
          <a:noFill/>
        </p:spPr>
        <p:txBody>
          <a:bodyPr wrap="square" rtlCol="0">
            <a:spAutoFit/>
          </a:bodyPr>
          <a:lstStyle/>
          <a:p>
            <a:pPr algn="ctr"/>
            <a:r>
              <a:rPr lang="tr-TR" sz="2025" b="1" dirty="0">
                <a:solidFill>
                  <a:schemeClr val="bg1"/>
                </a:solidFill>
              </a:rPr>
              <a:t>TYT</a:t>
            </a:r>
          </a:p>
        </p:txBody>
      </p:sp>
      <p:sp>
        <p:nvSpPr>
          <p:cNvPr id="56" name="Metin kutusu 55"/>
          <p:cNvSpPr txBox="1"/>
          <p:nvPr/>
        </p:nvSpPr>
        <p:spPr>
          <a:xfrm>
            <a:off x="9827115" y="5164044"/>
            <a:ext cx="1140794" cy="403957"/>
          </a:xfrm>
          <a:prstGeom prst="rect">
            <a:avLst/>
          </a:prstGeom>
          <a:noFill/>
        </p:spPr>
        <p:txBody>
          <a:bodyPr wrap="square" rtlCol="0">
            <a:spAutoFit/>
          </a:bodyPr>
          <a:lstStyle/>
          <a:p>
            <a:pPr algn="ctr"/>
            <a:r>
              <a:rPr lang="tr-TR" sz="2025" b="1" dirty="0">
                <a:solidFill>
                  <a:schemeClr val="bg1"/>
                </a:solidFill>
              </a:rPr>
              <a:t>DİL</a:t>
            </a:r>
          </a:p>
        </p:txBody>
      </p:sp>
    </p:spTree>
    <p:extLst>
      <p:ext uri="{BB962C8B-B14F-4D97-AF65-F5344CB8AC3E}">
        <p14:creationId xmlns:p14="http://schemas.microsoft.com/office/powerpoint/2010/main" val="23466777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624002" y="201492"/>
            <a:ext cx="5475243" cy="403957"/>
          </a:xfrm>
          <a:prstGeom prst="rect">
            <a:avLst/>
          </a:prstGeom>
          <a:solidFill>
            <a:schemeClr val="tx1">
              <a:lumMod val="75000"/>
              <a:lumOff val="25000"/>
            </a:schemeClr>
          </a:solidFill>
        </p:spPr>
        <p:txBody>
          <a:bodyPr wrap="square" rtlCol="0">
            <a:spAutoFit/>
          </a:bodyPr>
          <a:lstStyle/>
          <a:p>
            <a:pPr algn="ctr"/>
            <a:r>
              <a:rPr lang="tr-TR" sz="2025" b="1" dirty="0">
                <a:solidFill>
                  <a:schemeClr val="bg1"/>
                </a:solidFill>
                <a:effectLst>
                  <a:outerShdw blurRad="38100" dist="38100" dir="2700000" algn="tl">
                    <a:srgbClr val="000000">
                      <a:alpha val="43137"/>
                    </a:srgbClr>
                  </a:outerShdw>
                </a:effectLst>
              </a:rPr>
              <a:t>SINAV SÜRELERİ VE TOPLAM SORU SAYILARI</a:t>
            </a:r>
          </a:p>
        </p:txBody>
      </p:sp>
      <p:pic>
        <p:nvPicPr>
          <p:cNvPr id="5" name="Resim 4"/>
          <p:cNvPicPr>
            <a:picLocks noChangeAspect="1"/>
          </p:cNvPicPr>
          <p:nvPr/>
        </p:nvPicPr>
        <p:blipFill>
          <a:blip r:embed="rId2"/>
          <a:stretch>
            <a:fillRect/>
          </a:stretch>
        </p:blipFill>
        <p:spPr>
          <a:xfrm>
            <a:off x="611700" y="1106281"/>
            <a:ext cx="3368734" cy="4510332"/>
          </a:xfrm>
          <a:prstGeom prst="rect">
            <a:avLst/>
          </a:prstGeom>
        </p:spPr>
      </p:pic>
      <p:pic>
        <p:nvPicPr>
          <p:cNvPr id="6" name="Resim 5"/>
          <p:cNvPicPr>
            <a:picLocks noChangeAspect="1"/>
          </p:cNvPicPr>
          <p:nvPr/>
        </p:nvPicPr>
        <p:blipFill>
          <a:blip r:embed="rId3"/>
          <a:stretch>
            <a:fillRect/>
          </a:stretch>
        </p:blipFill>
        <p:spPr>
          <a:xfrm>
            <a:off x="4466724" y="1106281"/>
            <a:ext cx="3365085" cy="4510332"/>
          </a:xfrm>
          <a:prstGeom prst="rect">
            <a:avLst/>
          </a:prstGeom>
        </p:spPr>
      </p:pic>
      <p:pic>
        <p:nvPicPr>
          <p:cNvPr id="7" name="Resim 6"/>
          <p:cNvPicPr>
            <a:picLocks noChangeAspect="1"/>
          </p:cNvPicPr>
          <p:nvPr/>
        </p:nvPicPr>
        <p:blipFill>
          <a:blip r:embed="rId4"/>
          <a:stretch>
            <a:fillRect/>
          </a:stretch>
        </p:blipFill>
        <p:spPr>
          <a:xfrm>
            <a:off x="8317774" y="1106281"/>
            <a:ext cx="3368735" cy="4510332"/>
          </a:xfrm>
          <a:prstGeom prst="rect">
            <a:avLst/>
          </a:prstGeom>
        </p:spPr>
      </p:pic>
      <p:sp>
        <p:nvSpPr>
          <p:cNvPr id="8" name="Metin kutusu 7"/>
          <p:cNvSpPr txBox="1"/>
          <p:nvPr/>
        </p:nvSpPr>
        <p:spPr>
          <a:xfrm>
            <a:off x="1984235" y="4713201"/>
            <a:ext cx="1045667" cy="438582"/>
          </a:xfrm>
          <a:prstGeom prst="rect">
            <a:avLst/>
          </a:prstGeom>
          <a:noFill/>
        </p:spPr>
        <p:txBody>
          <a:bodyPr wrap="square" rtlCol="0">
            <a:spAutoFit/>
          </a:bodyPr>
          <a:lstStyle/>
          <a:p>
            <a:r>
              <a:rPr lang="tr-TR" sz="2250" b="1" dirty="0"/>
              <a:t>TYT</a:t>
            </a:r>
          </a:p>
        </p:txBody>
      </p:sp>
      <p:sp>
        <p:nvSpPr>
          <p:cNvPr id="9" name="Metin kutusu 8"/>
          <p:cNvSpPr txBox="1"/>
          <p:nvPr/>
        </p:nvSpPr>
        <p:spPr>
          <a:xfrm>
            <a:off x="5838791" y="4713201"/>
            <a:ext cx="1045667" cy="438582"/>
          </a:xfrm>
          <a:prstGeom prst="rect">
            <a:avLst/>
          </a:prstGeom>
          <a:noFill/>
        </p:spPr>
        <p:txBody>
          <a:bodyPr wrap="square" rtlCol="0">
            <a:spAutoFit/>
          </a:bodyPr>
          <a:lstStyle/>
          <a:p>
            <a:r>
              <a:rPr lang="tr-TR" sz="2250" b="1" dirty="0"/>
              <a:t>AYT</a:t>
            </a:r>
          </a:p>
        </p:txBody>
      </p:sp>
      <p:sp>
        <p:nvSpPr>
          <p:cNvPr id="10" name="Metin kutusu 9"/>
          <p:cNvSpPr txBox="1"/>
          <p:nvPr/>
        </p:nvSpPr>
        <p:spPr>
          <a:xfrm>
            <a:off x="9688713" y="4713201"/>
            <a:ext cx="1045667" cy="438582"/>
          </a:xfrm>
          <a:prstGeom prst="rect">
            <a:avLst/>
          </a:prstGeom>
          <a:noFill/>
        </p:spPr>
        <p:txBody>
          <a:bodyPr wrap="square" rtlCol="0">
            <a:spAutoFit/>
          </a:bodyPr>
          <a:lstStyle/>
          <a:p>
            <a:r>
              <a:rPr lang="tr-TR" sz="2250" b="1" dirty="0"/>
              <a:t>YDT</a:t>
            </a:r>
          </a:p>
        </p:txBody>
      </p:sp>
      <p:pic>
        <p:nvPicPr>
          <p:cNvPr id="15" name="Resim 14"/>
          <p:cNvPicPr>
            <a:picLocks noChangeAspect="1"/>
          </p:cNvPicPr>
          <p:nvPr/>
        </p:nvPicPr>
        <p:blipFill>
          <a:blip r:embed="rId5"/>
          <a:stretch>
            <a:fillRect/>
          </a:stretch>
        </p:blipFill>
        <p:spPr>
          <a:xfrm>
            <a:off x="1963898" y="1703988"/>
            <a:ext cx="652907" cy="654915"/>
          </a:xfrm>
          <a:prstGeom prst="rect">
            <a:avLst/>
          </a:prstGeom>
        </p:spPr>
      </p:pic>
      <p:pic>
        <p:nvPicPr>
          <p:cNvPr id="16" name="Resim 15"/>
          <p:cNvPicPr>
            <a:picLocks noChangeAspect="1"/>
          </p:cNvPicPr>
          <p:nvPr/>
        </p:nvPicPr>
        <p:blipFill>
          <a:blip r:embed="rId5"/>
          <a:stretch>
            <a:fillRect/>
          </a:stretch>
        </p:blipFill>
        <p:spPr>
          <a:xfrm>
            <a:off x="5822812" y="1703988"/>
            <a:ext cx="652907" cy="654915"/>
          </a:xfrm>
          <a:prstGeom prst="rect">
            <a:avLst/>
          </a:prstGeom>
        </p:spPr>
      </p:pic>
      <p:pic>
        <p:nvPicPr>
          <p:cNvPr id="17" name="Resim 16"/>
          <p:cNvPicPr>
            <a:picLocks noChangeAspect="1"/>
          </p:cNvPicPr>
          <p:nvPr/>
        </p:nvPicPr>
        <p:blipFill>
          <a:blip r:embed="rId5"/>
          <a:stretch>
            <a:fillRect/>
          </a:stretch>
        </p:blipFill>
        <p:spPr>
          <a:xfrm>
            <a:off x="9675687" y="1725048"/>
            <a:ext cx="652907" cy="654915"/>
          </a:xfrm>
          <a:prstGeom prst="rect">
            <a:avLst/>
          </a:prstGeom>
        </p:spPr>
      </p:pic>
      <p:sp>
        <p:nvSpPr>
          <p:cNvPr id="18" name="Metin kutusu 17"/>
          <p:cNvSpPr txBox="1"/>
          <p:nvPr/>
        </p:nvSpPr>
        <p:spPr>
          <a:xfrm>
            <a:off x="994858" y="2750574"/>
            <a:ext cx="2590991" cy="1477328"/>
          </a:xfrm>
          <a:prstGeom prst="rect">
            <a:avLst/>
          </a:prstGeom>
          <a:noFill/>
        </p:spPr>
        <p:txBody>
          <a:bodyPr wrap="square" rtlCol="0">
            <a:spAutoFit/>
          </a:bodyPr>
          <a:lstStyle/>
          <a:p>
            <a:pPr algn="ctr"/>
            <a:r>
              <a:rPr lang="tr-TR" sz="2250" b="1" dirty="0"/>
              <a:t>TOPLAM 120 SORU 165 DAKİKA SÜRE BULUNMAKTADIR…</a:t>
            </a:r>
          </a:p>
          <a:p>
            <a:pPr algn="ctr"/>
            <a:endParaRPr lang="tr-TR" sz="2250" dirty="0"/>
          </a:p>
        </p:txBody>
      </p:sp>
      <p:sp>
        <p:nvSpPr>
          <p:cNvPr id="19" name="Metin kutusu 18"/>
          <p:cNvSpPr txBox="1"/>
          <p:nvPr/>
        </p:nvSpPr>
        <p:spPr>
          <a:xfrm>
            <a:off x="4864939" y="2750574"/>
            <a:ext cx="2568652" cy="1477328"/>
          </a:xfrm>
          <a:prstGeom prst="rect">
            <a:avLst/>
          </a:prstGeom>
          <a:noFill/>
        </p:spPr>
        <p:txBody>
          <a:bodyPr wrap="square" rtlCol="0">
            <a:spAutoFit/>
          </a:bodyPr>
          <a:lstStyle/>
          <a:p>
            <a:pPr algn="ctr"/>
            <a:r>
              <a:rPr lang="tr-TR" sz="2250" b="1" dirty="0"/>
              <a:t>TOPLAM 160 SORU 180 DAKİKA SÜRE BULUNMAKTADIR…</a:t>
            </a:r>
          </a:p>
          <a:p>
            <a:pPr algn="ctr"/>
            <a:endParaRPr lang="tr-TR" sz="2250" dirty="0"/>
          </a:p>
        </p:txBody>
      </p:sp>
      <p:sp>
        <p:nvSpPr>
          <p:cNvPr id="20" name="Metin kutusu 19"/>
          <p:cNvSpPr txBox="1"/>
          <p:nvPr/>
        </p:nvSpPr>
        <p:spPr>
          <a:xfrm>
            <a:off x="8370780" y="2785531"/>
            <a:ext cx="3262720" cy="1131079"/>
          </a:xfrm>
          <a:prstGeom prst="rect">
            <a:avLst/>
          </a:prstGeom>
          <a:noFill/>
        </p:spPr>
        <p:txBody>
          <a:bodyPr wrap="square" rtlCol="0">
            <a:spAutoFit/>
          </a:bodyPr>
          <a:lstStyle/>
          <a:p>
            <a:pPr algn="ctr"/>
            <a:r>
              <a:rPr lang="tr-TR" sz="2250" b="1" dirty="0"/>
              <a:t>TOPLAM 80 SORU </a:t>
            </a:r>
          </a:p>
          <a:p>
            <a:pPr algn="ctr"/>
            <a:r>
              <a:rPr lang="tr-TR" sz="2250" b="1" dirty="0"/>
              <a:t>120 DAKİKA SÜRE BULUNMAKTADIR</a:t>
            </a:r>
            <a:endParaRPr lang="tr-TR" sz="2250" dirty="0"/>
          </a:p>
        </p:txBody>
      </p:sp>
    </p:spTree>
    <p:extLst>
      <p:ext uri="{BB962C8B-B14F-4D97-AF65-F5344CB8AC3E}">
        <p14:creationId xmlns:p14="http://schemas.microsoft.com/office/powerpoint/2010/main" val="23537400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024908" y="103936"/>
            <a:ext cx="5475243" cy="715581"/>
          </a:xfrm>
          <a:prstGeom prst="rect">
            <a:avLst/>
          </a:prstGeom>
          <a:solidFill>
            <a:schemeClr val="tx1">
              <a:lumMod val="75000"/>
              <a:lumOff val="25000"/>
            </a:schemeClr>
          </a:solidFill>
        </p:spPr>
        <p:txBody>
          <a:bodyPr wrap="square" rtlCol="0">
            <a:spAutoFit/>
          </a:bodyPr>
          <a:lstStyle/>
          <a:p>
            <a:pPr algn="ctr"/>
            <a:r>
              <a:rPr lang="tr-TR" sz="2025" b="1" dirty="0">
                <a:solidFill>
                  <a:schemeClr val="bg1"/>
                </a:solidFill>
                <a:effectLst>
                  <a:outerShdw blurRad="38100" dist="38100" dir="2700000" algn="tl">
                    <a:srgbClr val="000000">
                      <a:alpha val="43137"/>
                    </a:srgbClr>
                  </a:outerShdw>
                </a:effectLst>
              </a:rPr>
              <a:t>ORTAÖĞRETİM BAŞARI PUANININ (OBP) HESAPLANMASI</a:t>
            </a:r>
          </a:p>
        </p:txBody>
      </p:sp>
      <p:pic>
        <p:nvPicPr>
          <p:cNvPr id="6" name="Resim 5"/>
          <p:cNvPicPr>
            <a:picLocks noChangeAspect="1"/>
          </p:cNvPicPr>
          <p:nvPr/>
        </p:nvPicPr>
        <p:blipFill>
          <a:blip r:embed="rId2"/>
          <a:stretch>
            <a:fillRect/>
          </a:stretch>
        </p:blipFill>
        <p:spPr>
          <a:xfrm>
            <a:off x="547418" y="1055846"/>
            <a:ext cx="3873218" cy="5588105"/>
          </a:xfrm>
          <a:prstGeom prst="rect">
            <a:avLst/>
          </a:prstGeom>
        </p:spPr>
      </p:pic>
      <p:pic>
        <p:nvPicPr>
          <p:cNvPr id="7" name="Resim 6"/>
          <p:cNvPicPr>
            <a:picLocks noChangeAspect="1"/>
          </p:cNvPicPr>
          <p:nvPr/>
        </p:nvPicPr>
        <p:blipFill>
          <a:blip r:embed="rId3"/>
          <a:stretch>
            <a:fillRect/>
          </a:stretch>
        </p:blipFill>
        <p:spPr>
          <a:xfrm>
            <a:off x="4440024" y="1055847"/>
            <a:ext cx="3593166" cy="5188134"/>
          </a:xfrm>
          <a:prstGeom prst="rect">
            <a:avLst/>
          </a:prstGeom>
        </p:spPr>
      </p:pic>
      <p:pic>
        <p:nvPicPr>
          <p:cNvPr id="8" name="Resim 7"/>
          <p:cNvPicPr>
            <a:picLocks noChangeAspect="1"/>
          </p:cNvPicPr>
          <p:nvPr/>
        </p:nvPicPr>
        <p:blipFill>
          <a:blip r:embed="rId4"/>
          <a:stretch>
            <a:fillRect/>
          </a:stretch>
        </p:blipFill>
        <p:spPr>
          <a:xfrm>
            <a:off x="8172333" y="1055845"/>
            <a:ext cx="3526845" cy="5188134"/>
          </a:xfrm>
          <a:prstGeom prst="rect">
            <a:avLst/>
          </a:prstGeom>
        </p:spPr>
      </p:pic>
      <p:sp>
        <p:nvSpPr>
          <p:cNvPr id="9" name="Metin kutusu 8"/>
          <p:cNvSpPr txBox="1"/>
          <p:nvPr/>
        </p:nvSpPr>
        <p:spPr>
          <a:xfrm>
            <a:off x="1558135" y="2209363"/>
            <a:ext cx="2742664" cy="2896947"/>
          </a:xfrm>
          <a:prstGeom prst="rect">
            <a:avLst/>
          </a:prstGeom>
          <a:noFill/>
        </p:spPr>
        <p:txBody>
          <a:bodyPr wrap="square" rtlCol="0">
            <a:spAutoFit/>
          </a:bodyPr>
          <a:lstStyle/>
          <a:p>
            <a:pPr algn="ctr"/>
            <a:r>
              <a:rPr lang="tr-TR" sz="2025" b="1" dirty="0"/>
              <a:t>OBP HESAPLANMASINDA DİPLOMA NOTU ÖNEMLİDİR. </a:t>
            </a:r>
            <a:r>
              <a:rPr lang="tr-TR" sz="2025" b="1" dirty="0"/>
              <a:t>BU NEDENLE SON SINIF ADAYLARININ DİPLOMA NOTLARINA DİKKAT ETMESİ GEREKMEKTEDİR. </a:t>
            </a:r>
            <a:endParaRPr lang="tr-TR" sz="2025" dirty="0"/>
          </a:p>
        </p:txBody>
      </p:sp>
      <p:sp>
        <p:nvSpPr>
          <p:cNvPr id="10" name="Metin kutusu 9"/>
          <p:cNvSpPr txBox="1"/>
          <p:nvPr/>
        </p:nvSpPr>
        <p:spPr>
          <a:xfrm>
            <a:off x="641471" y="1413623"/>
            <a:ext cx="1002451" cy="507831"/>
          </a:xfrm>
          <a:prstGeom prst="rect">
            <a:avLst/>
          </a:prstGeom>
          <a:noFill/>
        </p:spPr>
        <p:txBody>
          <a:bodyPr wrap="square" rtlCol="0">
            <a:spAutoFit/>
          </a:bodyPr>
          <a:lstStyle/>
          <a:p>
            <a:pPr algn="ctr"/>
            <a:r>
              <a:rPr lang="tr-TR" sz="2700" b="1" dirty="0">
                <a:solidFill>
                  <a:schemeClr val="bg1"/>
                </a:solidFill>
              </a:rPr>
              <a:t>OBP</a:t>
            </a:r>
          </a:p>
        </p:txBody>
      </p:sp>
      <p:sp>
        <p:nvSpPr>
          <p:cNvPr id="11" name="Metin kutusu 10"/>
          <p:cNvSpPr txBox="1"/>
          <p:nvPr/>
        </p:nvSpPr>
        <p:spPr>
          <a:xfrm>
            <a:off x="4514690" y="1384484"/>
            <a:ext cx="1002451" cy="507831"/>
          </a:xfrm>
          <a:prstGeom prst="rect">
            <a:avLst/>
          </a:prstGeom>
          <a:noFill/>
        </p:spPr>
        <p:txBody>
          <a:bodyPr wrap="square" rtlCol="0">
            <a:spAutoFit/>
          </a:bodyPr>
          <a:lstStyle/>
          <a:p>
            <a:pPr algn="ctr"/>
            <a:r>
              <a:rPr lang="tr-TR" sz="2700" b="1" dirty="0">
                <a:solidFill>
                  <a:schemeClr val="bg1"/>
                </a:solidFill>
              </a:rPr>
              <a:t>OBP</a:t>
            </a:r>
          </a:p>
        </p:txBody>
      </p:sp>
      <p:sp>
        <p:nvSpPr>
          <p:cNvPr id="12" name="Metin kutusu 11"/>
          <p:cNvSpPr txBox="1"/>
          <p:nvPr/>
        </p:nvSpPr>
        <p:spPr>
          <a:xfrm>
            <a:off x="8200903" y="1384483"/>
            <a:ext cx="1002451" cy="507831"/>
          </a:xfrm>
          <a:prstGeom prst="rect">
            <a:avLst/>
          </a:prstGeom>
          <a:noFill/>
        </p:spPr>
        <p:txBody>
          <a:bodyPr wrap="square" rtlCol="0">
            <a:spAutoFit/>
          </a:bodyPr>
          <a:lstStyle/>
          <a:p>
            <a:pPr algn="ctr"/>
            <a:r>
              <a:rPr lang="tr-TR" sz="2700" b="1" dirty="0">
                <a:solidFill>
                  <a:schemeClr val="bg1"/>
                </a:solidFill>
              </a:rPr>
              <a:t>OBP</a:t>
            </a:r>
          </a:p>
        </p:txBody>
      </p:sp>
      <p:sp>
        <p:nvSpPr>
          <p:cNvPr id="13" name="Metin kutusu 12"/>
          <p:cNvSpPr txBox="1"/>
          <p:nvPr/>
        </p:nvSpPr>
        <p:spPr>
          <a:xfrm rot="16200000">
            <a:off x="-528613" y="3647920"/>
            <a:ext cx="3342623" cy="403957"/>
          </a:xfrm>
          <a:prstGeom prst="rect">
            <a:avLst/>
          </a:prstGeom>
          <a:noFill/>
        </p:spPr>
        <p:txBody>
          <a:bodyPr wrap="square" rtlCol="0">
            <a:spAutoFit/>
          </a:bodyPr>
          <a:lstStyle/>
          <a:p>
            <a:pPr algn="ctr"/>
            <a:r>
              <a:rPr lang="tr-TR" sz="2025" b="1" dirty="0"/>
              <a:t>Hesaplama İle İlgili Açıklama</a:t>
            </a:r>
          </a:p>
        </p:txBody>
      </p:sp>
      <p:sp>
        <p:nvSpPr>
          <p:cNvPr id="14" name="Metin kutusu 13"/>
          <p:cNvSpPr txBox="1"/>
          <p:nvPr/>
        </p:nvSpPr>
        <p:spPr>
          <a:xfrm rot="16200000">
            <a:off x="3331238" y="3486320"/>
            <a:ext cx="3342623" cy="403957"/>
          </a:xfrm>
          <a:prstGeom prst="rect">
            <a:avLst/>
          </a:prstGeom>
          <a:noFill/>
        </p:spPr>
        <p:txBody>
          <a:bodyPr wrap="square" rtlCol="0">
            <a:spAutoFit/>
          </a:bodyPr>
          <a:lstStyle/>
          <a:p>
            <a:pPr algn="ctr"/>
            <a:r>
              <a:rPr lang="tr-TR" sz="2025" b="1" dirty="0">
                <a:solidFill>
                  <a:schemeClr val="bg1"/>
                </a:solidFill>
              </a:rPr>
              <a:t>Hesaplama Sistemi</a:t>
            </a:r>
          </a:p>
        </p:txBody>
      </p:sp>
      <p:sp>
        <p:nvSpPr>
          <p:cNvPr id="15" name="Metin kutusu 14"/>
          <p:cNvSpPr txBox="1"/>
          <p:nvPr/>
        </p:nvSpPr>
        <p:spPr>
          <a:xfrm rot="16200000">
            <a:off x="7030818" y="3447933"/>
            <a:ext cx="3342623" cy="403957"/>
          </a:xfrm>
          <a:prstGeom prst="rect">
            <a:avLst/>
          </a:prstGeom>
          <a:noFill/>
        </p:spPr>
        <p:txBody>
          <a:bodyPr wrap="square" rtlCol="0">
            <a:spAutoFit/>
          </a:bodyPr>
          <a:lstStyle/>
          <a:p>
            <a:pPr algn="ctr"/>
            <a:r>
              <a:rPr lang="tr-TR" sz="2025" b="1" dirty="0">
                <a:solidFill>
                  <a:schemeClr val="bg1"/>
                </a:solidFill>
              </a:rPr>
              <a:t> Kısa Yolla Hesaplama Sistemi</a:t>
            </a:r>
          </a:p>
        </p:txBody>
      </p:sp>
      <p:sp>
        <p:nvSpPr>
          <p:cNvPr id="16" name="Metin kutusu 15"/>
          <p:cNvSpPr txBox="1"/>
          <p:nvPr/>
        </p:nvSpPr>
        <p:spPr>
          <a:xfrm>
            <a:off x="5362216" y="3105608"/>
            <a:ext cx="2468114" cy="1477328"/>
          </a:xfrm>
          <a:prstGeom prst="rect">
            <a:avLst/>
          </a:prstGeom>
          <a:noFill/>
        </p:spPr>
        <p:txBody>
          <a:bodyPr wrap="square" rtlCol="0">
            <a:spAutoFit/>
          </a:bodyPr>
          <a:lstStyle/>
          <a:p>
            <a:pPr algn="ctr"/>
            <a:r>
              <a:rPr lang="tr-TR" sz="2250" b="1" dirty="0"/>
              <a:t>OBP = DİPLOMA NOTU X 5 </a:t>
            </a:r>
          </a:p>
          <a:p>
            <a:pPr algn="ctr"/>
            <a:r>
              <a:rPr lang="tr-TR" sz="2250" b="1" dirty="0"/>
              <a:t>EKLENECEK  PUAN=OBP X 0,12</a:t>
            </a:r>
          </a:p>
        </p:txBody>
      </p:sp>
      <p:sp>
        <p:nvSpPr>
          <p:cNvPr id="17" name="Dikdörtgen 16"/>
          <p:cNvSpPr/>
          <p:nvPr/>
        </p:nvSpPr>
        <p:spPr>
          <a:xfrm>
            <a:off x="8892530" y="3105608"/>
            <a:ext cx="2796297" cy="1477328"/>
          </a:xfrm>
          <a:prstGeom prst="rect">
            <a:avLst/>
          </a:prstGeom>
        </p:spPr>
        <p:txBody>
          <a:bodyPr wrap="square">
            <a:spAutoFit/>
          </a:bodyPr>
          <a:lstStyle/>
          <a:p>
            <a:pPr algn="ctr"/>
            <a:r>
              <a:rPr lang="tr-TR" sz="2250" b="1" u="sng" dirty="0">
                <a:effectLst>
                  <a:outerShdw blurRad="38100" dist="38100" dir="2700000" algn="tl">
                    <a:srgbClr val="000000">
                      <a:alpha val="43137"/>
                    </a:srgbClr>
                  </a:outerShdw>
                </a:effectLst>
              </a:rPr>
              <a:t>KISA YOLU</a:t>
            </a:r>
          </a:p>
          <a:p>
            <a:pPr algn="ctr"/>
            <a:r>
              <a:rPr lang="tr-TR" sz="2250" b="1" dirty="0">
                <a:effectLst>
                  <a:outerShdw blurRad="38100" dist="38100" dir="2700000" algn="tl">
                    <a:srgbClr val="000000">
                      <a:alpha val="43137"/>
                    </a:srgbClr>
                  </a:outerShdw>
                </a:effectLst>
              </a:rPr>
              <a:t>DİPLOMA NOTU X 0,6= EKLENECEK PUAN</a:t>
            </a:r>
            <a:endParaRPr lang="tr-TR" sz="2250" dirty="0">
              <a:effectLst>
                <a:outerShdw blurRad="38100" dist="38100" dir="2700000" algn="tl">
                  <a:srgbClr val="000000">
                    <a:alpha val="43137"/>
                  </a:srgbClr>
                </a:outerShdw>
              </a:effectLst>
            </a:endParaRPr>
          </a:p>
        </p:txBody>
      </p:sp>
      <p:sp>
        <p:nvSpPr>
          <p:cNvPr id="18" name="Dikdörtgen 17"/>
          <p:cNvSpPr/>
          <p:nvPr/>
        </p:nvSpPr>
        <p:spPr>
          <a:xfrm>
            <a:off x="1701655" y="5394219"/>
            <a:ext cx="2362002" cy="1044197"/>
          </a:xfrm>
          <a:prstGeom prst="rect">
            <a:avLst/>
          </a:prstGeom>
        </p:spPr>
        <p:txBody>
          <a:bodyPr wrap="square">
            <a:spAutoFit/>
          </a:bodyPr>
          <a:lstStyle/>
          <a:p>
            <a:pPr algn="ctr"/>
            <a:r>
              <a:rPr lang="tr-TR" sz="1237" b="1" dirty="0">
                <a:solidFill>
                  <a:srgbClr val="FF0000"/>
                </a:solidFill>
              </a:rPr>
              <a:t>DİPLOMA NOTU 50’NİN ALTINDA OLAN ADAYLARIN DİPLOMA PUANLARI 50 OLARAK KABUL EDİLİR.</a:t>
            </a:r>
          </a:p>
          <a:p>
            <a:pPr algn="ctr"/>
            <a:endParaRPr lang="tr-TR" sz="1237" dirty="0">
              <a:solidFill>
                <a:srgbClr val="FF0000"/>
              </a:solidFill>
            </a:endParaRPr>
          </a:p>
        </p:txBody>
      </p:sp>
    </p:spTree>
    <p:extLst>
      <p:ext uri="{BB962C8B-B14F-4D97-AF65-F5344CB8AC3E}">
        <p14:creationId xmlns:p14="http://schemas.microsoft.com/office/powerpoint/2010/main" val="41894855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Dirsek Bağlayıcısı 50"/>
          <p:cNvCxnSpPr/>
          <p:nvPr/>
        </p:nvCxnSpPr>
        <p:spPr>
          <a:xfrm rot="10800000" flipV="1">
            <a:off x="4954962" y="5764719"/>
            <a:ext cx="813070" cy="602420"/>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46" name="Düz Ok Bağlayıcısı 45"/>
          <p:cNvCxnSpPr/>
          <p:nvPr/>
        </p:nvCxnSpPr>
        <p:spPr>
          <a:xfrm flipH="1" flipV="1">
            <a:off x="4128890" y="1166410"/>
            <a:ext cx="582847" cy="5828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Düz Ok Bağlayıcısı 41"/>
          <p:cNvCxnSpPr/>
          <p:nvPr/>
        </p:nvCxnSpPr>
        <p:spPr>
          <a:xfrm flipV="1">
            <a:off x="6365579" y="658290"/>
            <a:ext cx="0" cy="5915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Dirsek Bağlayıcısı 38"/>
          <p:cNvCxnSpPr/>
          <p:nvPr/>
        </p:nvCxnSpPr>
        <p:spPr>
          <a:xfrm rot="10800000" flipV="1">
            <a:off x="2863315" y="3121312"/>
            <a:ext cx="1123472" cy="303641"/>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36" name="Dirsek Bağlayıcısı 35"/>
          <p:cNvCxnSpPr/>
          <p:nvPr/>
        </p:nvCxnSpPr>
        <p:spPr>
          <a:xfrm rot="10800000" flipV="1">
            <a:off x="3680826" y="5047606"/>
            <a:ext cx="725048" cy="430019"/>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3" name="Dirsek Bağlayıcısı 12"/>
          <p:cNvCxnSpPr/>
          <p:nvPr/>
        </p:nvCxnSpPr>
        <p:spPr>
          <a:xfrm>
            <a:off x="7491371" y="5379876"/>
            <a:ext cx="1014600" cy="370937"/>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2" name="Dirsek Bağlayıcısı 11"/>
          <p:cNvCxnSpPr/>
          <p:nvPr/>
        </p:nvCxnSpPr>
        <p:spPr>
          <a:xfrm>
            <a:off x="8505971" y="3508346"/>
            <a:ext cx="1014600" cy="370937"/>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0" name="Dirsek Bağlayıcısı 9"/>
          <p:cNvCxnSpPr/>
          <p:nvPr/>
        </p:nvCxnSpPr>
        <p:spPr>
          <a:xfrm flipV="1">
            <a:off x="7908329" y="1308035"/>
            <a:ext cx="889513" cy="514250"/>
          </a:xfrm>
          <a:prstGeom prst="bentConnector3">
            <a:avLst/>
          </a:prstGeom>
          <a:ln>
            <a:tailEnd type="triangle"/>
          </a:ln>
        </p:spPr>
        <p:style>
          <a:lnRef idx="1">
            <a:schemeClr val="dk1"/>
          </a:lnRef>
          <a:fillRef idx="0">
            <a:schemeClr val="dk1"/>
          </a:fillRef>
          <a:effectRef idx="0">
            <a:schemeClr val="dk1"/>
          </a:effectRef>
          <a:fontRef idx="minor">
            <a:schemeClr val="tx1"/>
          </a:fontRef>
        </p:style>
      </p:cxnSp>
      <p:pic>
        <p:nvPicPr>
          <p:cNvPr id="8" name="Resim 7"/>
          <p:cNvPicPr>
            <a:picLocks noChangeAspect="1"/>
          </p:cNvPicPr>
          <p:nvPr/>
        </p:nvPicPr>
        <p:blipFill>
          <a:blip r:embed="rId2"/>
          <a:stretch>
            <a:fillRect/>
          </a:stretch>
        </p:blipFill>
        <p:spPr>
          <a:xfrm>
            <a:off x="2967554" y="574897"/>
            <a:ext cx="6129111" cy="5866899"/>
          </a:xfrm>
          <a:prstGeom prst="rect">
            <a:avLst/>
          </a:prstGeom>
        </p:spPr>
      </p:pic>
      <p:sp>
        <p:nvSpPr>
          <p:cNvPr id="14" name="Metin kutusu 13"/>
          <p:cNvSpPr txBox="1"/>
          <p:nvPr/>
        </p:nvSpPr>
        <p:spPr>
          <a:xfrm>
            <a:off x="5337080" y="738193"/>
            <a:ext cx="486452" cy="438582"/>
          </a:xfrm>
          <a:prstGeom prst="rect">
            <a:avLst/>
          </a:prstGeom>
          <a:noFill/>
        </p:spPr>
        <p:txBody>
          <a:bodyPr wrap="square" rtlCol="0">
            <a:spAutoFit/>
          </a:bodyPr>
          <a:lstStyle/>
          <a:p>
            <a:r>
              <a:rPr lang="tr-TR" sz="2250" b="1" dirty="0">
                <a:solidFill>
                  <a:schemeClr val="bg1"/>
                </a:solidFill>
              </a:rPr>
              <a:t>1</a:t>
            </a:r>
          </a:p>
        </p:txBody>
      </p:sp>
      <p:sp>
        <p:nvSpPr>
          <p:cNvPr id="15" name="Metin kutusu 14"/>
          <p:cNvSpPr txBox="1"/>
          <p:nvPr/>
        </p:nvSpPr>
        <p:spPr>
          <a:xfrm>
            <a:off x="7306054" y="941392"/>
            <a:ext cx="426225" cy="438582"/>
          </a:xfrm>
          <a:prstGeom prst="rect">
            <a:avLst/>
          </a:prstGeom>
          <a:noFill/>
        </p:spPr>
        <p:txBody>
          <a:bodyPr wrap="square" rtlCol="0">
            <a:spAutoFit/>
          </a:bodyPr>
          <a:lstStyle/>
          <a:p>
            <a:r>
              <a:rPr lang="tr-TR" sz="2250" b="1" dirty="0"/>
              <a:t>2</a:t>
            </a:r>
          </a:p>
        </p:txBody>
      </p:sp>
      <p:sp>
        <p:nvSpPr>
          <p:cNvPr id="16" name="Metin kutusu 15"/>
          <p:cNvSpPr txBox="1"/>
          <p:nvPr/>
        </p:nvSpPr>
        <p:spPr>
          <a:xfrm>
            <a:off x="8526818" y="2541526"/>
            <a:ext cx="486452" cy="438582"/>
          </a:xfrm>
          <a:prstGeom prst="rect">
            <a:avLst/>
          </a:prstGeom>
          <a:noFill/>
        </p:spPr>
        <p:txBody>
          <a:bodyPr wrap="square" rtlCol="0">
            <a:spAutoFit/>
          </a:bodyPr>
          <a:lstStyle/>
          <a:p>
            <a:r>
              <a:rPr lang="tr-TR" sz="2250" b="1" dirty="0">
                <a:solidFill>
                  <a:schemeClr val="bg1"/>
                </a:solidFill>
              </a:rPr>
              <a:t>3</a:t>
            </a:r>
          </a:p>
        </p:txBody>
      </p:sp>
      <p:sp>
        <p:nvSpPr>
          <p:cNvPr id="17" name="Metin kutusu 16"/>
          <p:cNvSpPr txBox="1"/>
          <p:nvPr/>
        </p:nvSpPr>
        <p:spPr>
          <a:xfrm>
            <a:off x="8193252" y="4600211"/>
            <a:ext cx="486452" cy="438582"/>
          </a:xfrm>
          <a:prstGeom prst="rect">
            <a:avLst/>
          </a:prstGeom>
          <a:noFill/>
        </p:spPr>
        <p:txBody>
          <a:bodyPr wrap="square" rtlCol="0">
            <a:spAutoFit/>
          </a:bodyPr>
          <a:lstStyle/>
          <a:p>
            <a:r>
              <a:rPr lang="tr-TR" sz="2250" b="1" dirty="0">
                <a:solidFill>
                  <a:schemeClr val="bg1"/>
                </a:solidFill>
              </a:rPr>
              <a:t>4</a:t>
            </a:r>
          </a:p>
        </p:txBody>
      </p:sp>
      <p:sp>
        <p:nvSpPr>
          <p:cNvPr id="18" name="Metin kutusu 17"/>
          <p:cNvSpPr txBox="1"/>
          <p:nvPr/>
        </p:nvSpPr>
        <p:spPr>
          <a:xfrm>
            <a:off x="6504567" y="5792510"/>
            <a:ext cx="486452" cy="438582"/>
          </a:xfrm>
          <a:prstGeom prst="rect">
            <a:avLst/>
          </a:prstGeom>
          <a:noFill/>
        </p:spPr>
        <p:txBody>
          <a:bodyPr wrap="square" rtlCol="0">
            <a:spAutoFit/>
          </a:bodyPr>
          <a:lstStyle/>
          <a:p>
            <a:r>
              <a:rPr lang="tr-TR" sz="2250" b="1" dirty="0">
                <a:solidFill>
                  <a:schemeClr val="bg1"/>
                </a:solidFill>
              </a:rPr>
              <a:t>5</a:t>
            </a:r>
          </a:p>
        </p:txBody>
      </p:sp>
      <p:sp>
        <p:nvSpPr>
          <p:cNvPr id="19" name="Metin kutusu 18"/>
          <p:cNvSpPr txBox="1"/>
          <p:nvPr/>
        </p:nvSpPr>
        <p:spPr>
          <a:xfrm>
            <a:off x="4468510" y="5525795"/>
            <a:ext cx="486452" cy="438582"/>
          </a:xfrm>
          <a:prstGeom prst="rect">
            <a:avLst/>
          </a:prstGeom>
          <a:noFill/>
        </p:spPr>
        <p:txBody>
          <a:bodyPr wrap="square" rtlCol="0">
            <a:spAutoFit/>
          </a:bodyPr>
          <a:lstStyle/>
          <a:p>
            <a:r>
              <a:rPr lang="tr-TR" sz="2250" b="1" dirty="0">
                <a:solidFill>
                  <a:schemeClr val="bg1"/>
                </a:solidFill>
              </a:rPr>
              <a:t>6</a:t>
            </a:r>
          </a:p>
        </p:txBody>
      </p:sp>
      <p:sp>
        <p:nvSpPr>
          <p:cNvPr id="20" name="Metin kutusu 19"/>
          <p:cNvSpPr txBox="1"/>
          <p:nvPr/>
        </p:nvSpPr>
        <p:spPr>
          <a:xfrm>
            <a:off x="3201323" y="3823688"/>
            <a:ext cx="486452" cy="438582"/>
          </a:xfrm>
          <a:prstGeom prst="rect">
            <a:avLst/>
          </a:prstGeom>
          <a:noFill/>
        </p:spPr>
        <p:txBody>
          <a:bodyPr wrap="square" rtlCol="0">
            <a:spAutoFit/>
          </a:bodyPr>
          <a:lstStyle/>
          <a:p>
            <a:r>
              <a:rPr lang="tr-TR" sz="2250" b="1" dirty="0">
                <a:solidFill>
                  <a:schemeClr val="bg1"/>
                </a:solidFill>
              </a:rPr>
              <a:t>7</a:t>
            </a:r>
          </a:p>
        </p:txBody>
      </p:sp>
      <p:sp>
        <p:nvSpPr>
          <p:cNvPr id="22" name="Metin kutusu 21"/>
          <p:cNvSpPr txBox="1"/>
          <p:nvPr/>
        </p:nvSpPr>
        <p:spPr>
          <a:xfrm>
            <a:off x="3514041" y="1749257"/>
            <a:ext cx="347467" cy="438582"/>
          </a:xfrm>
          <a:prstGeom prst="rect">
            <a:avLst/>
          </a:prstGeom>
          <a:noFill/>
        </p:spPr>
        <p:txBody>
          <a:bodyPr wrap="square" rtlCol="0">
            <a:spAutoFit/>
          </a:bodyPr>
          <a:lstStyle/>
          <a:p>
            <a:r>
              <a:rPr lang="tr-TR" sz="2250" b="1" dirty="0"/>
              <a:t>8</a:t>
            </a:r>
          </a:p>
        </p:txBody>
      </p:sp>
      <p:sp>
        <p:nvSpPr>
          <p:cNvPr id="47" name="Metin kutusu 46"/>
          <p:cNvSpPr txBox="1"/>
          <p:nvPr/>
        </p:nvSpPr>
        <p:spPr>
          <a:xfrm>
            <a:off x="8867334" y="1108661"/>
            <a:ext cx="2047735" cy="403957"/>
          </a:xfrm>
          <a:prstGeom prst="rect">
            <a:avLst/>
          </a:prstGeom>
          <a:solidFill>
            <a:srgbClr val="FDB913"/>
          </a:solidFill>
        </p:spPr>
        <p:txBody>
          <a:bodyPr wrap="square" rtlCol="0">
            <a:spAutoFit/>
          </a:bodyPr>
          <a:lstStyle/>
          <a:p>
            <a:pPr algn="ctr"/>
            <a:r>
              <a:rPr lang="tr-TR" sz="2025" b="1" dirty="0"/>
              <a:t>MÜHENDİSLİK</a:t>
            </a:r>
          </a:p>
        </p:txBody>
      </p:sp>
      <p:sp>
        <p:nvSpPr>
          <p:cNvPr id="48" name="Metin kutusu 47"/>
          <p:cNvSpPr txBox="1"/>
          <p:nvPr/>
        </p:nvSpPr>
        <p:spPr>
          <a:xfrm>
            <a:off x="9608597" y="3679909"/>
            <a:ext cx="1306472" cy="403957"/>
          </a:xfrm>
          <a:prstGeom prst="rect">
            <a:avLst/>
          </a:prstGeom>
          <a:solidFill>
            <a:srgbClr val="00A766"/>
          </a:solidFill>
        </p:spPr>
        <p:txBody>
          <a:bodyPr wrap="square" rtlCol="0">
            <a:spAutoFit/>
          </a:bodyPr>
          <a:lstStyle/>
          <a:p>
            <a:pPr algn="ctr"/>
            <a:r>
              <a:rPr lang="tr-TR" sz="2025" b="1" dirty="0">
                <a:solidFill>
                  <a:schemeClr val="bg1"/>
                </a:solidFill>
              </a:rPr>
              <a:t>ECZACILIK</a:t>
            </a:r>
          </a:p>
        </p:txBody>
      </p:sp>
      <p:sp>
        <p:nvSpPr>
          <p:cNvPr id="49" name="Metin kutusu 48"/>
          <p:cNvSpPr txBox="1"/>
          <p:nvPr/>
        </p:nvSpPr>
        <p:spPr>
          <a:xfrm>
            <a:off x="8571941" y="5565345"/>
            <a:ext cx="1306472" cy="403957"/>
          </a:xfrm>
          <a:prstGeom prst="rect">
            <a:avLst/>
          </a:prstGeom>
          <a:solidFill>
            <a:srgbClr val="EF373E"/>
          </a:solidFill>
        </p:spPr>
        <p:txBody>
          <a:bodyPr wrap="square" rtlCol="0">
            <a:spAutoFit/>
          </a:bodyPr>
          <a:lstStyle/>
          <a:p>
            <a:pPr algn="ctr"/>
            <a:r>
              <a:rPr lang="tr-TR" sz="2025" b="1" dirty="0">
                <a:solidFill>
                  <a:schemeClr val="bg1"/>
                </a:solidFill>
              </a:rPr>
              <a:t>HUKUK</a:t>
            </a:r>
          </a:p>
        </p:txBody>
      </p:sp>
      <p:sp>
        <p:nvSpPr>
          <p:cNvPr id="52" name="Metin kutusu 51"/>
          <p:cNvSpPr txBox="1"/>
          <p:nvPr/>
        </p:nvSpPr>
        <p:spPr>
          <a:xfrm>
            <a:off x="3201324" y="6167765"/>
            <a:ext cx="1701518" cy="403957"/>
          </a:xfrm>
          <a:prstGeom prst="rect">
            <a:avLst/>
          </a:prstGeom>
          <a:solidFill>
            <a:srgbClr val="5F6369"/>
          </a:solidFill>
        </p:spPr>
        <p:txBody>
          <a:bodyPr wrap="square" rtlCol="0">
            <a:spAutoFit/>
          </a:bodyPr>
          <a:lstStyle/>
          <a:p>
            <a:pPr algn="ctr"/>
            <a:r>
              <a:rPr lang="tr-TR" sz="2025" b="1" dirty="0">
                <a:solidFill>
                  <a:schemeClr val="bg1"/>
                </a:solidFill>
              </a:rPr>
              <a:t>MİMARLIK</a:t>
            </a:r>
          </a:p>
        </p:txBody>
      </p:sp>
      <p:sp>
        <p:nvSpPr>
          <p:cNvPr id="53" name="Metin kutusu 52"/>
          <p:cNvSpPr txBox="1"/>
          <p:nvPr/>
        </p:nvSpPr>
        <p:spPr>
          <a:xfrm>
            <a:off x="947451" y="3225580"/>
            <a:ext cx="1863743" cy="403957"/>
          </a:xfrm>
          <a:prstGeom prst="rect">
            <a:avLst/>
          </a:prstGeom>
          <a:solidFill>
            <a:srgbClr val="00A766"/>
          </a:solidFill>
        </p:spPr>
        <p:txBody>
          <a:bodyPr wrap="square" rtlCol="0">
            <a:spAutoFit/>
          </a:bodyPr>
          <a:lstStyle/>
          <a:p>
            <a:pPr algn="ctr"/>
            <a:r>
              <a:rPr lang="tr-TR" sz="2025" b="1" dirty="0">
                <a:solidFill>
                  <a:schemeClr val="bg1"/>
                </a:solidFill>
              </a:rPr>
              <a:t>ÖĞRETMENLİK</a:t>
            </a:r>
          </a:p>
        </p:txBody>
      </p:sp>
      <p:sp>
        <p:nvSpPr>
          <p:cNvPr id="55" name="Metin kutusu 54"/>
          <p:cNvSpPr txBox="1"/>
          <p:nvPr/>
        </p:nvSpPr>
        <p:spPr>
          <a:xfrm>
            <a:off x="1835077" y="614591"/>
            <a:ext cx="2269872" cy="1027204"/>
          </a:xfrm>
          <a:prstGeom prst="rect">
            <a:avLst/>
          </a:prstGeom>
          <a:solidFill>
            <a:srgbClr val="FDB913"/>
          </a:solidFill>
        </p:spPr>
        <p:txBody>
          <a:bodyPr wrap="square" rtlCol="0">
            <a:spAutoFit/>
          </a:bodyPr>
          <a:lstStyle/>
          <a:p>
            <a:pPr algn="ctr"/>
            <a:r>
              <a:rPr lang="tr-TR" sz="2025" b="1" dirty="0"/>
              <a:t>ÖZEL YETENEK İLE ALAN ÖĞRETMENLİK</a:t>
            </a:r>
          </a:p>
        </p:txBody>
      </p:sp>
      <p:sp>
        <p:nvSpPr>
          <p:cNvPr id="56" name="Metin kutusu 55"/>
          <p:cNvSpPr txBox="1"/>
          <p:nvPr/>
        </p:nvSpPr>
        <p:spPr>
          <a:xfrm>
            <a:off x="5684548" y="184884"/>
            <a:ext cx="1306472" cy="403957"/>
          </a:xfrm>
          <a:prstGeom prst="rect">
            <a:avLst/>
          </a:prstGeom>
          <a:solidFill>
            <a:srgbClr val="5F6369"/>
          </a:solidFill>
        </p:spPr>
        <p:txBody>
          <a:bodyPr wrap="square" rtlCol="0">
            <a:spAutoFit/>
          </a:bodyPr>
          <a:lstStyle/>
          <a:p>
            <a:pPr algn="ctr"/>
            <a:r>
              <a:rPr lang="tr-TR" sz="2025" b="1" dirty="0">
                <a:solidFill>
                  <a:schemeClr val="bg1"/>
                </a:solidFill>
              </a:rPr>
              <a:t>TIP</a:t>
            </a:r>
          </a:p>
        </p:txBody>
      </p:sp>
      <p:sp>
        <p:nvSpPr>
          <p:cNvPr id="57" name="Metin kutusu 56"/>
          <p:cNvSpPr txBox="1"/>
          <p:nvPr/>
        </p:nvSpPr>
        <p:spPr>
          <a:xfrm>
            <a:off x="5768033" y="1128193"/>
            <a:ext cx="741263" cy="784830"/>
          </a:xfrm>
          <a:prstGeom prst="rect">
            <a:avLst/>
          </a:prstGeom>
          <a:noFill/>
        </p:spPr>
        <p:txBody>
          <a:bodyPr wrap="square" rtlCol="0">
            <a:spAutoFit/>
          </a:bodyPr>
          <a:lstStyle/>
          <a:p>
            <a:pPr algn="ctr"/>
            <a:r>
              <a:rPr lang="tr-TR" sz="2250" b="1" dirty="0">
                <a:solidFill>
                  <a:schemeClr val="bg1"/>
                </a:solidFill>
              </a:rPr>
              <a:t>50 BİN</a:t>
            </a:r>
          </a:p>
        </p:txBody>
      </p:sp>
      <p:sp>
        <p:nvSpPr>
          <p:cNvPr id="58" name="Metin kutusu 57"/>
          <p:cNvSpPr txBox="1"/>
          <p:nvPr/>
        </p:nvSpPr>
        <p:spPr>
          <a:xfrm>
            <a:off x="7061717" y="1693261"/>
            <a:ext cx="741263" cy="784830"/>
          </a:xfrm>
          <a:prstGeom prst="rect">
            <a:avLst/>
          </a:prstGeom>
          <a:noFill/>
        </p:spPr>
        <p:txBody>
          <a:bodyPr wrap="square" rtlCol="0">
            <a:spAutoFit/>
          </a:bodyPr>
          <a:lstStyle/>
          <a:p>
            <a:pPr algn="ctr"/>
            <a:r>
              <a:rPr lang="tr-TR" sz="2250" b="1" dirty="0"/>
              <a:t>300 BİN</a:t>
            </a:r>
          </a:p>
        </p:txBody>
      </p:sp>
      <p:sp>
        <p:nvSpPr>
          <p:cNvPr id="59" name="Metin kutusu 58"/>
          <p:cNvSpPr txBox="1"/>
          <p:nvPr/>
        </p:nvSpPr>
        <p:spPr>
          <a:xfrm>
            <a:off x="7537697" y="3045423"/>
            <a:ext cx="741263" cy="784830"/>
          </a:xfrm>
          <a:prstGeom prst="rect">
            <a:avLst/>
          </a:prstGeom>
          <a:noFill/>
        </p:spPr>
        <p:txBody>
          <a:bodyPr wrap="square" rtlCol="0">
            <a:spAutoFit/>
          </a:bodyPr>
          <a:lstStyle/>
          <a:p>
            <a:pPr algn="ctr"/>
            <a:r>
              <a:rPr lang="tr-TR" sz="2250" b="1" dirty="0">
                <a:solidFill>
                  <a:schemeClr val="bg1"/>
                </a:solidFill>
              </a:rPr>
              <a:t>100 BİN</a:t>
            </a:r>
          </a:p>
        </p:txBody>
      </p:sp>
      <p:sp>
        <p:nvSpPr>
          <p:cNvPr id="60" name="Metin kutusu 59"/>
          <p:cNvSpPr txBox="1"/>
          <p:nvPr/>
        </p:nvSpPr>
        <p:spPr>
          <a:xfrm>
            <a:off x="6982913" y="4319702"/>
            <a:ext cx="741263" cy="784830"/>
          </a:xfrm>
          <a:prstGeom prst="rect">
            <a:avLst/>
          </a:prstGeom>
          <a:noFill/>
        </p:spPr>
        <p:txBody>
          <a:bodyPr wrap="square" rtlCol="0">
            <a:spAutoFit/>
          </a:bodyPr>
          <a:lstStyle/>
          <a:p>
            <a:pPr algn="ctr"/>
            <a:r>
              <a:rPr lang="tr-TR" sz="2250" b="1" dirty="0">
                <a:solidFill>
                  <a:schemeClr val="bg1"/>
                </a:solidFill>
              </a:rPr>
              <a:t>125 BİN</a:t>
            </a:r>
          </a:p>
        </p:txBody>
      </p:sp>
      <p:sp>
        <p:nvSpPr>
          <p:cNvPr id="61" name="Metin kutusu 60"/>
          <p:cNvSpPr txBox="1"/>
          <p:nvPr/>
        </p:nvSpPr>
        <p:spPr>
          <a:xfrm>
            <a:off x="5684548" y="4849041"/>
            <a:ext cx="741263" cy="784830"/>
          </a:xfrm>
          <a:prstGeom prst="rect">
            <a:avLst/>
          </a:prstGeom>
          <a:noFill/>
        </p:spPr>
        <p:txBody>
          <a:bodyPr wrap="square" rtlCol="0">
            <a:spAutoFit/>
          </a:bodyPr>
          <a:lstStyle/>
          <a:p>
            <a:pPr algn="ctr"/>
            <a:r>
              <a:rPr lang="tr-TR" sz="2250" b="1" dirty="0">
                <a:solidFill>
                  <a:schemeClr val="bg1"/>
                </a:solidFill>
              </a:rPr>
              <a:t>250 BİN</a:t>
            </a:r>
          </a:p>
        </p:txBody>
      </p:sp>
      <p:sp>
        <p:nvSpPr>
          <p:cNvPr id="62" name="Metin kutusu 61"/>
          <p:cNvSpPr txBox="1"/>
          <p:nvPr/>
        </p:nvSpPr>
        <p:spPr>
          <a:xfrm>
            <a:off x="1832012" y="5288762"/>
            <a:ext cx="1840804" cy="403957"/>
          </a:xfrm>
          <a:prstGeom prst="rect">
            <a:avLst/>
          </a:prstGeom>
          <a:solidFill>
            <a:srgbClr val="EF373E"/>
          </a:solidFill>
        </p:spPr>
        <p:txBody>
          <a:bodyPr wrap="square" rtlCol="0">
            <a:spAutoFit/>
          </a:bodyPr>
          <a:lstStyle/>
          <a:p>
            <a:pPr algn="ctr"/>
            <a:r>
              <a:rPr lang="tr-TR" sz="2025" b="1" dirty="0">
                <a:solidFill>
                  <a:schemeClr val="bg1"/>
                </a:solidFill>
              </a:rPr>
              <a:t>DİŞ HEKİMLİĞİ</a:t>
            </a:r>
          </a:p>
        </p:txBody>
      </p:sp>
      <p:sp>
        <p:nvSpPr>
          <p:cNvPr id="63" name="Metin kutusu 62"/>
          <p:cNvSpPr txBox="1"/>
          <p:nvPr/>
        </p:nvSpPr>
        <p:spPr>
          <a:xfrm>
            <a:off x="4372242" y="4332227"/>
            <a:ext cx="741263" cy="784830"/>
          </a:xfrm>
          <a:prstGeom prst="rect">
            <a:avLst/>
          </a:prstGeom>
          <a:noFill/>
        </p:spPr>
        <p:txBody>
          <a:bodyPr wrap="square" rtlCol="0">
            <a:spAutoFit/>
          </a:bodyPr>
          <a:lstStyle/>
          <a:p>
            <a:pPr algn="ctr"/>
            <a:r>
              <a:rPr lang="tr-TR" sz="2250" b="1" dirty="0">
                <a:solidFill>
                  <a:schemeClr val="bg1"/>
                </a:solidFill>
              </a:rPr>
              <a:t>80 BİN</a:t>
            </a:r>
          </a:p>
        </p:txBody>
      </p:sp>
      <p:sp>
        <p:nvSpPr>
          <p:cNvPr id="64" name="Metin kutusu 63"/>
          <p:cNvSpPr txBox="1"/>
          <p:nvPr/>
        </p:nvSpPr>
        <p:spPr>
          <a:xfrm>
            <a:off x="3826914" y="2987937"/>
            <a:ext cx="741263" cy="784830"/>
          </a:xfrm>
          <a:prstGeom prst="rect">
            <a:avLst/>
          </a:prstGeom>
          <a:noFill/>
        </p:spPr>
        <p:txBody>
          <a:bodyPr wrap="square" rtlCol="0">
            <a:spAutoFit/>
          </a:bodyPr>
          <a:lstStyle/>
          <a:p>
            <a:pPr algn="ctr"/>
            <a:r>
              <a:rPr lang="tr-TR" sz="2250" b="1" dirty="0">
                <a:solidFill>
                  <a:schemeClr val="bg1"/>
                </a:solidFill>
              </a:rPr>
              <a:t>300 BİN</a:t>
            </a:r>
          </a:p>
        </p:txBody>
      </p:sp>
      <p:sp>
        <p:nvSpPr>
          <p:cNvPr id="65" name="Metin kutusu 64"/>
          <p:cNvSpPr txBox="1"/>
          <p:nvPr/>
        </p:nvSpPr>
        <p:spPr>
          <a:xfrm>
            <a:off x="4379928" y="1656479"/>
            <a:ext cx="741263" cy="784830"/>
          </a:xfrm>
          <a:prstGeom prst="rect">
            <a:avLst/>
          </a:prstGeom>
          <a:noFill/>
        </p:spPr>
        <p:txBody>
          <a:bodyPr wrap="square" rtlCol="0">
            <a:spAutoFit/>
          </a:bodyPr>
          <a:lstStyle/>
          <a:p>
            <a:pPr algn="ctr"/>
            <a:r>
              <a:rPr lang="tr-TR" sz="2250" b="1" dirty="0"/>
              <a:t>800 BİN</a:t>
            </a:r>
          </a:p>
        </p:txBody>
      </p:sp>
      <p:sp>
        <p:nvSpPr>
          <p:cNvPr id="66" name="Metin kutusu 65"/>
          <p:cNvSpPr txBox="1"/>
          <p:nvPr/>
        </p:nvSpPr>
        <p:spPr>
          <a:xfrm>
            <a:off x="7653" y="-17095"/>
            <a:ext cx="2879726" cy="403957"/>
          </a:xfrm>
          <a:prstGeom prst="rect">
            <a:avLst/>
          </a:prstGeom>
          <a:solidFill>
            <a:schemeClr val="tx1">
              <a:lumMod val="75000"/>
              <a:lumOff val="25000"/>
            </a:schemeClr>
          </a:solidFill>
        </p:spPr>
        <p:txBody>
          <a:bodyPr wrap="square" rtlCol="0">
            <a:spAutoFit/>
          </a:bodyPr>
          <a:lstStyle/>
          <a:p>
            <a:pPr algn="ctr"/>
            <a:r>
              <a:rPr lang="tr-TR" sz="2025" b="1" dirty="0">
                <a:solidFill>
                  <a:schemeClr val="bg1"/>
                </a:solidFill>
                <a:effectLst>
                  <a:outerShdw blurRad="38100" dist="38100" dir="2700000" algn="tl">
                    <a:srgbClr val="000000">
                      <a:alpha val="43137"/>
                    </a:srgbClr>
                  </a:outerShdw>
                </a:effectLst>
              </a:rPr>
              <a:t>SIRALAMA BARAJI</a:t>
            </a:r>
          </a:p>
        </p:txBody>
      </p:sp>
      <p:sp>
        <p:nvSpPr>
          <p:cNvPr id="67" name="Metin kutusu 66"/>
          <p:cNvSpPr txBox="1"/>
          <p:nvPr/>
        </p:nvSpPr>
        <p:spPr>
          <a:xfrm>
            <a:off x="451384" y="3917332"/>
            <a:ext cx="2973666" cy="577081"/>
          </a:xfrm>
          <a:prstGeom prst="rect">
            <a:avLst/>
          </a:prstGeom>
          <a:noFill/>
        </p:spPr>
        <p:txBody>
          <a:bodyPr wrap="square" rtlCol="0">
            <a:spAutoFit/>
          </a:bodyPr>
          <a:lstStyle/>
          <a:p>
            <a:pPr algn="ctr"/>
            <a:r>
              <a:rPr lang="tr-TR" sz="1575" b="1" dirty="0"/>
              <a:t>PDR Bölümü de 300 Bin </a:t>
            </a:r>
          </a:p>
          <a:p>
            <a:pPr algn="ctr"/>
            <a:r>
              <a:rPr lang="tr-TR" sz="1575" b="1" dirty="0"/>
              <a:t>Barajına dahildir.</a:t>
            </a:r>
          </a:p>
        </p:txBody>
      </p:sp>
      <p:sp>
        <p:nvSpPr>
          <p:cNvPr id="68" name="Metin kutusu 67"/>
          <p:cNvSpPr txBox="1"/>
          <p:nvPr/>
        </p:nvSpPr>
        <p:spPr>
          <a:xfrm>
            <a:off x="8381879" y="1580244"/>
            <a:ext cx="3370097" cy="853823"/>
          </a:xfrm>
          <a:prstGeom prst="rect">
            <a:avLst/>
          </a:prstGeom>
          <a:noFill/>
        </p:spPr>
        <p:txBody>
          <a:bodyPr wrap="square" rtlCol="0">
            <a:spAutoFit/>
          </a:bodyPr>
          <a:lstStyle/>
          <a:p>
            <a:pPr algn="ctr"/>
            <a:r>
              <a:rPr lang="tr-TR" sz="1237" b="1" dirty="0"/>
              <a:t>Mühendislik Programlarında, Ziraat Mühendisliği, Orman Mühendisliği Ve Su Ürünleri Mühendisliği Sıralama Barajı Dışındadır…</a:t>
            </a:r>
          </a:p>
        </p:txBody>
      </p:sp>
    </p:spTree>
    <p:extLst>
      <p:ext uri="{BB962C8B-B14F-4D97-AF65-F5344CB8AC3E}">
        <p14:creationId xmlns:p14="http://schemas.microsoft.com/office/powerpoint/2010/main" val="12196739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832010" y="187844"/>
            <a:ext cx="2879726" cy="403957"/>
          </a:xfrm>
          <a:prstGeom prst="rect">
            <a:avLst/>
          </a:prstGeom>
          <a:solidFill>
            <a:schemeClr val="tx1">
              <a:lumMod val="75000"/>
              <a:lumOff val="25000"/>
            </a:schemeClr>
          </a:solidFill>
        </p:spPr>
        <p:txBody>
          <a:bodyPr wrap="square" rtlCol="0">
            <a:spAutoFit/>
          </a:bodyPr>
          <a:lstStyle/>
          <a:p>
            <a:pPr algn="ctr"/>
            <a:r>
              <a:rPr lang="tr-TR" sz="2025" b="1" dirty="0">
                <a:solidFill>
                  <a:schemeClr val="bg1"/>
                </a:solidFill>
                <a:effectLst>
                  <a:outerShdw blurRad="38100" dist="38100" dir="2700000" algn="tl">
                    <a:srgbClr val="000000">
                      <a:alpha val="43137"/>
                    </a:srgbClr>
                  </a:outerShdw>
                </a:effectLst>
              </a:rPr>
              <a:t>0,5 NET KURALI</a:t>
            </a:r>
          </a:p>
        </p:txBody>
      </p:sp>
      <p:pic>
        <p:nvPicPr>
          <p:cNvPr id="8" name="Resim 7"/>
          <p:cNvPicPr>
            <a:picLocks noChangeAspect="1"/>
          </p:cNvPicPr>
          <p:nvPr/>
        </p:nvPicPr>
        <p:blipFill>
          <a:blip r:embed="rId2"/>
          <a:stretch>
            <a:fillRect/>
          </a:stretch>
        </p:blipFill>
        <p:spPr>
          <a:xfrm>
            <a:off x="1678106" y="926217"/>
            <a:ext cx="4966998" cy="4982265"/>
          </a:xfrm>
          <a:prstGeom prst="rect">
            <a:avLst/>
          </a:prstGeom>
        </p:spPr>
      </p:pic>
      <p:pic>
        <p:nvPicPr>
          <p:cNvPr id="9" name="Resim 8"/>
          <p:cNvPicPr>
            <a:picLocks noChangeAspect="1"/>
          </p:cNvPicPr>
          <p:nvPr/>
        </p:nvPicPr>
        <p:blipFill>
          <a:blip r:embed="rId3"/>
          <a:stretch>
            <a:fillRect/>
          </a:stretch>
        </p:blipFill>
        <p:spPr>
          <a:xfrm>
            <a:off x="6348120" y="926216"/>
            <a:ext cx="4161538" cy="4982265"/>
          </a:xfrm>
          <a:prstGeom prst="rect">
            <a:avLst/>
          </a:prstGeom>
        </p:spPr>
      </p:pic>
      <p:sp>
        <p:nvSpPr>
          <p:cNvPr id="10" name="Metin kutusu 9"/>
          <p:cNvSpPr txBox="1"/>
          <p:nvPr/>
        </p:nvSpPr>
        <p:spPr>
          <a:xfrm rot="16200000">
            <a:off x="-128717" y="3215370"/>
            <a:ext cx="2879726" cy="403957"/>
          </a:xfrm>
          <a:prstGeom prst="rect">
            <a:avLst/>
          </a:prstGeom>
          <a:solidFill>
            <a:srgbClr val="338AE8"/>
          </a:solidFill>
        </p:spPr>
        <p:txBody>
          <a:bodyPr wrap="square" rtlCol="0">
            <a:spAutoFit/>
          </a:bodyPr>
          <a:lstStyle/>
          <a:p>
            <a:pPr algn="ctr"/>
            <a:r>
              <a:rPr lang="tr-TR" sz="2025" b="1" dirty="0">
                <a:solidFill>
                  <a:schemeClr val="bg1"/>
                </a:solidFill>
              </a:rPr>
              <a:t>TYT 0,5 NET KURALI</a:t>
            </a:r>
          </a:p>
        </p:txBody>
      </p:sp>
      <p:sp>
        <p:nvSpPr>
          <p:cNvPr id="11" name="Metin kutusu 10"/>
          <p:cNvSpPr txBox="1"/>
          <p:nvPr/>
        </p:nvSpPr>
        <p:spPr>
          <a:xfrm rot="16200000">
            <a:off x="9096507" y="3215368"/>
            <a:ext cx="3479682" cy="403957"/>
          </a:xfrm>
          <a:prstGeom prst="rect">
            <a:avLst/>
          </a:prstGeom>
          <a:solidFill>
            <a:srgbClr val="FF3654"/>
          </a:solidFill>
        </p:spPr>
        <p:txBody>
          <a:bodyPr wrap="square" rtlCol="0">
            <a:spAutoFit/>
          </a:bodyPr>
          <a:lstStyle/>
          <a:p>
            <a:pPr algn="ctr"/>
            <a:r>
              <a:rPr lang="tr-TR" sz="2025" b="1" dirty="0">
                <a:solidFill>
                  <a:schemeClr val="bg1"/>
                </a:solidFill>
              </a:rPr>
              <a:t>AYT/YDT 0,5 NET KURALI</a:t>
            </a:r>
          </a:p>
        </p:txBody>
      </p:sp>
      <p:sp>
        <p:nvSpPr>
          <p:cNvPr id="12" name="Metin kutusu 11"/>
          <p:cNvSpPr txBox="1"/>
          <p:nvPr/>
        </p:nvSpPr>
        <p:spPr>
          <a:xfrm>
            <a:off x="1957099" y="1760127"/>
            <a:ext cx="3671850" cy="3579121"/>
          </a:xfrm>
          <a:prstGeom prst="rect">
            <a:avLst/>
          </a:prstGeom>
          <a:noFill/>
        </p:spPr>
        <p:txBody>
          <a:bodyPr wrap="square" rtlCol="0">
            <a:spAutoFit/>
          </a:bodyPr>
          <a:lstStyle/>
          <a:p>
            <a:pPr algn="ctr"/>
            <a:r>
              <a:rPr lang="tr-TR" sz="1743" b="1" dirty="0"/>
              <a:t>TYT PUAN TÜRÜNDE ADAYLARIN PUANLARININ HESAPLANABİLMESİ İÇİN TÜRKÇE DERSİ VEYA MATEMATİK DERSİNİN HERHANGİ BİRİNDEN 0,5 NET(HAM PUAN) YAPMALARI GEREKMETEDİR.EĞER ADAYLAR 0,5 NET YAPMAZLARSA TYT PUANLARI HESAPLANMAYACAKTIR. TYT TESTİNDE 0,5 NET KURALINA TAKILAN ADAYLAR AYT KISMINDA FULL YAPMIŞ OLSALAR DAHİ AYT PUANLARI HESAPLANMAYACAKTIR. </a:t>
            </a:r>
          </a:p>
          <a:p>
            <a:pPr algn="ctr"/>
            <a:endParaRPr lang="tr-TR" sz="1743" b="1" dirty="0"/>
          </a:p>
        </p:txBody>
      </p:sp>
      <p:sp>
        <p:nvSpPr>
          <p:cNvPr id="13" name="Metin kutusu 12"/>
          <p:cNvSpPr txBox="1"/>
          <p:nvPr/>
        </p:nvSpPr>
        <p:spPr>
          <a:xfrm>
            <a:off x="7279217" y="1305641"/>
            <a:ext cx="2964149" cy="4212692"/>
          </a:xfrm>
          <a:prstGeom prst="rect">
            <a:avLst/>
          </a:prstGeom>
          <a:noFill/>
        </p:spPr>
        <p:txBody>
          <a:bodyPr wrap="square" rtlCol="0">
            <a:spAutoFit/>
          </a:bodyPr>
          <a:lstStyle/>
          <a:p>
            <a:pPr algn="ctr"/>
            <a:r>
              <a:rPr lang="tr-TR" sz="1575" b="1" dirty="0"/>
              <a:t>AYT PUAN TÜRÜNDE ADAYLARIN PUANLARININ HESAPLANABİLMESİ İÇİN, PUAN GETİREN TESTLERİN HERHANGİ BİRİNDEN 0,5 NET YAPMIŞ OLMALARI GEREKMEKTEDİR. ÖRNEĞİN; SÖZEL PUAN TÜRÜNÜN HESAPLANABİLMESİ İÇİN T.D.EDEBİYATI -SOSYAL-1 TESTİNDEN VEYA SOSYAL-2 TESTİNİN HERHANGİ BİRİNDEN 0,5 NET YAPMIŞ OLMASI GEREKMETEDİR. YDT İÇİN DE DİL TESTİNDEN 0,5 NET YAPMASI GEREKMETKEDİR. AKSİ TAKDİRDE ADAYIN AYT PUANI HESAPLANMAYACAKTIR…</a:t>
            </a:r>
          </a:p>
        </p:txBody>
      </p:sp>
    </p:spTree>
    <p:extLst>
      <p:ext uri="{BB962C8B-B14F-4D97-AF65-F5344CB8AC3E}">
        <p14:creationId xmlns:p14="http://schemas.microsoft.com/office/powerpoint/2010/main" val="7555135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3244392" y="109962"/>
            <a:ext cx="5475243" cy="715581"/>
          </a:xfrm>
          <a:prstGeom prst="rect">
            <a:avLst/>
          </a:prstGeom>
          <a:solidFill>
            <a:schemeClr val="tx1">
              <a:lumMod val="75000"/>
              <a:lumOff val="25000"/>
            </a:schemeClr>
          </a:solidFill>
        </p:spPr>
        <p:txBody>
          <a:bodyPr wrap="square" rtlCol="0">
            <a:spAutoFit/>
          </a:bodyPr>
          <a:lstStyle/>
          <a:p>
            <a:pPr algn="ctr"/>
            <a:r>
              <a:rPr lang="tr-TR" sz="2025" b="1" dirty="0">
                <a:solidFill>
                  <a:schemeClr val="bg1"/>
                </a:solidFill>
                <a:effectLst>
                  <a:outerShdw blurRad="38100" dist="38100" dir="2700000" algn="tl">
                    <a:srgbClr val="000000">
                      <a:alpha val="43137"/>
                    </a:srgbClr>
                  </a:outerShdw>
                </a:effectLst>
              </a:rPr>
              <a:t>Son 8 Yıldır Sınava Başvuru Yapan 12. Sınıf Aday Sayısı</a:t>
            </a:r>
          </a:p>
        </p:txBody>
      </p:sp>
      <p:graphicFrame>
        <p:nvGraphicFramePr>
          <p:cNvPr id="6" name="Grafik 5"/>
          <p:cNvGraphicFramePr/>
          <p:nvPr>
            <p:extLst>
              <p:ext uri="{D42A27DB-BD31-4B8C-83A1-F6EECF244321}">
                <p14:modId xmlns:p14="http://schemas.microsoft.com/office/powerpoint/2010/main" val="3886221880"/>
              </p:ext>
            </p:extLst>
          </p:nvPr>
        </p:nvGraphicFramePr>
        <p:xfrm>
          <a:off x="0" y="825543"/>
          <a:ext cx="12192000" cy="60324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466488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832011" y="187844"/>
            <a:ext cx="3977619" cy="403957"/>
          </a:xfrm>
          <a:prstGeom prst="rect">
            <a:avLst/>
          </a:prstGeom>
          <a:solidFill>
            <a:schemeClr val="tx1">
              <a:lumMod val="75000"/>
              <a:lumOff val="25000"/>
            </a:schemeClr>
          </a:solidFill>
        </p:spPr>
        <p:txBody>
          <a:bodyPr wrap="square" rtlCol="0">
            <a:spAutoFit/>
          </a:bodyPr>
          <a:lstStyle/>
          <a:p>
            <a:pPr algn="ctr"/>
            <a:r>
              <a:rPr lang="tr-TR" sz="2025" b="1" dirty="0">
                <a:solidFill>
                  <a:schemeClr val="bg1"/>
                </a:solidFill>
                <a:effectLst>
                  <a:outerShdw blurRad="38100" dist="38100" dir="2700000" algn="tl">
                    <a:srgbClr val="000000">
                      <a:alpha val="43137"/>
                    </a:srgbClr>
                  </a:outerShdw>
                </a:effectLst>
              </a:rPr>
              <a:t>HAM PUAN VE EK PUANLI PUAN</a:t>
            </a:r>
          </a:p>
        </p:txBody>
      </p:sp>
      <p:pic>
        <p:nvPicPr>
          <p:cNvPr id="7" name="Resim 6"/>
          <p:cNvPicPr>
            <a:picLocks noChangeAspect="1"/>
          </p:cNvPicPr>
          <p:nvPr/>
        </p:nvPicPr>
        <p:blipFill>
          <a:blip r:embed="rId2"/>
          <a:stretch>
            <a:fillRect/>
          </a:stretch>
        </p:blipFill>
        <p:spPr>
          <a:xfrm>
            <a:off x="470239" y="1663053"/>
            <a:ext cx="11190719" cy="2983595"/>
          </a:xfrm>
          <a:prstGeom prst="rect">
            <a:avLst/>
          </a:prstGeom>
        </p:spPr>
      </p:pic>
      <p:sp>
        <p:nvSpPr>
          <p:cNvPr id="8" name="Metin kutusu 7"/>
          <p:cNvSpPr txBox="1"/>
          <p:nvPr/>
        </p:nvSpPr>
        <p:spPr>
          <a:xfrm>
            <a:off x="986802" y="1919576"/>
            <a:ext cx="1028499" cy="577081"/>
          </a:xfrm>
          <a:prstGeom prst="rect">
            <a:avLst/>
          </a:prstGeom>
          <a:noFill/>
        </p:spPr>
        <p:txBody>
          <a:bodyPr wrap="square" rtlCol="0">
            <a:spAutoFit/>
          </a:bodyPr>
          <a:lstStyle/>
          <a:p>
            <a:pPr algn="ctr"/>
            <a:r>
              <a:rPr lang="tr-TR" sz="1575" b="1" dirty="0">
                <a:solidFill>
                  <a:schemeClr val="bg1"/>
                </a:solidFill>
              </a:rPr>
              <a:t>HAM</a:t>
            </a:r>
          </a:p>
          <a:p>
            <a:pPr algn="ctr"/>
            <a:r>
              <a:rPr lang="tr-TR" sz="1575" b="1" dirty="0">
                <a:solidFill>
                  <a:schemeClr val="bg1"/>
                </a:solidFill>
              </a:rPr>
              <a:t>PUAN</a:t>
            </a:r>
          </a:p>
        </p:txBody>
      </p:sp>
      <p:sp>
        <p:nvSpPr>
          <p:cNvPr id="9" name="Metin kutusu 8"/>
          <p:cNvSpPr txBox="1"/>
          <p:nvPr/>
        </p:nvSpPr>
        <p:spPr>
          <a:xfrm>
            <a:off x="2792321" y="1919576"/>
            <a:ext cx="1028499" cy="577081"/>
          </a:xfrm>
          <a:prstGeom prst="rect">
            <a:avLst/>
          </a:prstGeom>
          <a:noFill/>
        </p:spPr>
        <p:txBody>
          <a:bodyPr wrap="square" rtlCol="0">
            <a:spAutoFit/>
          </a:bodyPr>
          <a:lstStyle/>
          <a:p>
            <a:pPr algn="ctr"/>
            <a:r>
              <a:rPr lang="tr-TR" sz="1575" b="1" dirty="0">
                <a:solidFill>
                  <a:schemeClr val="bg1"/>
                </a:solidFill>
              </a:rPr>
              <a:t>EK</a:t>
            </a:r>
          </a:p>
          <a:p>
            <a:pPr algn="ctr"/>
            <a:r>
              <a:rPr lang="tr-TR" sz="1575" b="1" dirty="0">
                <a:solidFill>
                  <a:schemeClr val="bg1"/>
                </a:solidFill>
              </a:rPr>
              <a:t>PUAN</a:t>
            </a:r>
          </a:p>
        </p:txBody>
      </p:sp>
      <p:sp>
        <p:nvSpPr>
          <p:cNvPr id="11" name="Sağ Ok 10"/>
          <p:cNvSpPr/>
          <p:nvPr/>
        </p:nvSpPr>
        <p:spPr>
          <a:xfrm>
            <a:off x="4864524" y="1991450"/>
            <a:ext cx="597641" cy="449522"/>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sz="2025"/>
          </a:p>
        </p:txBody>
      </p:sp>
      <p:sp>
        <p:nvSpPr>
          <p:cNvPr id="12" name="Sağ Ok 11"/>
          <p:cNvSpPr/>
          <p:nvPr/>
        </p:nvSpPr>
        <p:spPr>
          <a:xfrm>
            <a:off x="6689877" y="1991450"/>
            <a:ext cx="597641" cy="449522"/>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sz="2025"/>
          </a:p>
        </p:txBody>
      </p:sp>
      <p:sp>
        <p:nvSpPr>
          <p:cNvPr id="13" name="Sağ Ok 12"/>
          <p:cNvSpPr/>
          <p:nvPr/>
        </p:nvSpPr>
        <p:spPr>
          <a:xfrm>
            <a:off x="8487432" y="1989068"/>
            <a:ext cx="597641" cy="449522"/>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sz="2025"/>
          </a:p>
        </p:txBody>
      </p:sp>
      <p:sp>
        <p:nvSpPr>
          <p:cNvPr id="14" name="Sağ Ok 13"/>
          <p:cNvSpPr/>
          <p:nvPr/>
        </p:nvSpPr>
        <p:spPr>
          <a:xfrm>
            <a:off x="10312786" y="1989068"/>
            <a:ext cx="597641" cy="449522"/>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sz="2025"/>
          </a:p>
        </p:txBody>
      </p:sp>
      <p:sp>
        <p:nvSpPr>
          <p:cNvPr id="15" name="Yuvarlatılmış Dikdörtgen 14"/>
          <p:cNvSpPr/>
          <p:nvPr/>
        </p:nvSpPr>
        <p:spPr>
          <a:xfrm>
            <a:off x="607233" y="3106876"/>
            <a:ext cx="1787637" cy="922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25" b="1" dirty="0">
                <a:solidFill>
                  <a:srgbClr val="E83436"/>
                </a:solidFill>
              </a:rPr>
              <a:t>HAM PUAN: Yapılan netler ile elde edilen puandır. OBP ekli değildir.</a:t>
            </a:r>
          </a:p>
        </p:txBody>
      </p:sp>
      <p:sp>
        <p:nvSpPr>
          <p:cNvPr id="16" name="Metin kutusu 15"/>
          <p:cNvSpPr txBox="1"/>
          <p:nvPr/>
        </p:nvSpPr>
        <p:spPr>
          <a:xfrm>
            <a:off x="2405311" y="3106876"/>
            <a:ext cx="1802519" cy="1304203"/>
          </a:xfrm>
          <a:prstGeom prst="rect">
            <a:avLst/>
          </a:prstGeom>
          <a:noFill/>
        </p:spPr>
        <p:txBody>
          <a:bodyPr wrap="square" rtlCol="0">
            <a:spAutoFit/>
          </a:bodyPr>
          <a:lstStyle/>
          <a:p>
            <a:pPr algn="ctr"/>
            <a:r>
              <a:rPr lang="tr-TR" sz="1575" b="1" dirty="0">
                <a:solidFill>
                  <a:srgbClr val="EC8C1D"/>
                </a:solidFill>
              </a:rPr>
              <a:t>EK PUAN: Meslek Lisesi ve İmam H. L. mezunlarına verilen puandır.</a:t>
            </a:r>
          </a:p>
          <a:p>
            <a:pPr algn="ctr"/>
            <a:endParaRPr lang="tr-TR" sz="1575" dirty="0">
              <a:solidFill>
                <a:srgbClr val="EC8C1D"/>
              </a:solidFill>
            </a:endParaRPr>
          </a:p>
        </p:txBody>
      </p:sp>
      <p:sp>
        <p:nvSpPr>
          <p:cNvPr id="17" name="Metin kutusu 16"/>
          <p:cNvSpPr txBox="1"/>
          <p:nvPr/>
        </p:nvSpPr>
        <p:spPr>
          <a:xfrm>
            <a:off x="4193292" y="2917210"/>
            <a:ext cx="2005207" cy="1304203"/>
          </a:xfrm>
          <a:prstGeom prst="rect">
            <a:avLst/>
          </a:prstGeom>
          <a:noFill/>
        </p:spPr>
        <p:txBody>
          <a:bodyPr wrap="square" rtlCol="0">
            <a:spAutoFit/>
          </a:bodyPr>
          <a:lstStyle/>
          <a:p>
            <a:pPr algn="ctr"/>
            <a:r>
              <a:rPr lang="tr-TR" sz="1575" b="1" dirty="0">
                <a:solidFill>
                  <a:srgbClr val="EC8C1D"/>
                </a:solidFill>
              </a:rPr>
              <a:t>Meslek Lisesi ve İmam H. L. Mez.</a:t>
            </a:r>
          </a:p>
          <a:p>
            <a:pPr algn="ctr"/>
            <a:r>
              <a:rPr lang="tr-TR" sz="1575" b="1" dirty="0">
                <a:solidFill>
                  <a:srgbClr val="EC8C1D"/>
                </a:solidFill>
              </a:rPr>
              <a:t>kendi alanlarını tercih ederken ek  puan alırlar.</a:t>
            </a:r>
          </a:p>
        </p:txBody>
      </p:sp>
      <p:sp>
        <p:nvSpPr>
          <p:cNvPr id="18" name="Metin kutusu 17"/>
          <p:cNvSpPr txBox="1"/>
          <p:nvPr/>
        </p:nvSpPr>
        <p:spPr>
          <a:xfrm>
            <a:off x="6065598" y="3154851"/>
            <a:ext cx="1865287" cy="819455"/>
          </a:xfrm>
          <a:prstGeom prst="rect">
            <a:avLst/>
          </a:prstGeom>
          <a:noFill/>
        </p:spPr>
        <p:txBody>
          <a:bodyPr wrap="square" rtlCol="0">
            <a:spAutoFit/>
          </a:bodyPr>
          <a:lstStyle/>
          <a:p>
            <a:pPr algn="ctr"/>
            <a:r>
              <a:rPr lang="tr-TR" sz="1575" b="1" dirty="0">
                <a:solidFill>
                  <a:srgbClr val="11BBAF"/>
                </a:solidFill>
              </a:rPr>
              <a:t>15 Puan ile 30 Puan aralığında ek puan verilmektedir.</a:t>
            </a:r>
          </a:p>
        </p:txBody>
      </p:sp>
      <p:sp>
        <p:nvSpPr>
          <p:cNvPr id="19" name="Metin kutusu 18"/>
          <p:cNvSpPr txBox="1"/>
          <p:nvPr/>
        </p:nvSpPr>
        <p:spPr>
          <a:xfrm>
            <a:off x="7968516" y="3106876"/>
            <a:ext cx="1778613" cy="1061829"/>
          </a:xfrm>
          <a:prstGeom prst="rect">
            <a:avLst/>
          </a:prstGeom>
          <a:noFill/>
        </p:spPr>
        <p:txBody>
          <a:bodyPr wrap="square" rtlCol="0">
            <a:spAutoFit/>
          </a:bodyPr>
          <a:lstStyle/>
          <a:p>
            <a:pPr algn="ctr"/>
            <a:r>
              <a:rPr lang="tr-TR" sz="1575" b="1" dirty="0">
                <a:solidFill>
                  <a:srgbClr val="168BCD"/>
                </a:solidFill>
              </a:rPr>
              <a:t>DİPLOMA NOTU X 0,3 Eklenecek </a:t>
            </a:r>
          </a:p>
          <a:p>
            <a:pPr algn="ctr"/>
            <a:r>
              <a:rPr lang="tr-TR" sz="1575" b="1" dirty="0">
                <a:solidFill>
                  <a:srgbClr val="168BCD"/>
                </a:solidFill>
              </a:rPr>
              <a:t>ek puanı vermektedir.</a:t>
            </a:r>
          </a:p>
        </p:txBody>
      </p:sp>
      <p:sp>
        <p:nvSpPr>
          <p:cNvPr id="20" name="Metin kutusu 19"/>
          <p:cNvSpPr txBox="1"/>
          <p:nvPr/>
        </p:nvSpPr>
        <p:spPr>
          <a:xfrm>
            <a:off x="9722300" y="2985711"/>
            <a:ext cx="1778613" cy="1304203"/>
          </a:xfrm>
          <a:prstGeom prst="rect">
            <a:avLst/>
          </a:prstGeom>
          <a:noFill/>
        </p:spPr>
        <p:txBody>
          <a:bodyPr wrap="square" rtlCol="0">
            <a:spAutoFit/>
          </a:bodyPr>
          <a:lstStyle/>
          <a:p>
            <a:pPr algn="ctr"/>
            <a:r>
              <a:rPr lang="tr-TR" sz="1575" b="1" dirty="0">
                <a:solidFill>
                  <a:srgbClr val="7256BD"/>
                </a:solidFill>
              </a:rPr>
              <a:t>Ek Puan alınacak alanlar başvuru kılavuzunda Tablo 3A ve 3C den bakılabilir.</a:t>
            </a:r>
          </a:p>
        </p:txBody>
      </p:sp>
      <p:sp>
        <p:nvSpPr>
          <p:cNvPr id="21" name="Metin kutusu 20"/>
          <p:cNvSpPr txBox="1"/>
          <p:nvPr/>
        </p:nvSpPr>
        <p:spPr>
          <a:xfrm>
            <a:off x="986802" y="4945109"/>
            <a:ext cx="9923624" cy="1027204"/>
          </a:xfrm>
          <a:prstGeom prst="rect">
            <a:avLst/>
          </a:prstGeom>
          <a:noFill/>
          <a:ln>
            <a:solidFill>
              <a:schemeClr val="tx1"/>
            </a:solidFill>
          </a:ln>
        </p:spPr>
        <p:txBody>
          <a:bodyPr wrap="square" rtlCol="0">
            <a:spAutoFit/>
          </a:bodyPr>
          <a:lstStyle/>
          <a:p>
            <a:pPr algn="ctr"/>
            <a:r>
              <a:rPr lang="tr-TR" sz="2025" b="1" dirty="0"/>
              <a:t>30.03.2012 tarihinden sonra Meslek Lisesine Kayıt olan adaylar sadece ÖNLİSANS tercihlerinde ek puan alırlar. Bu tarih öncesi ilgili liselere kayıt olan adaylar LİSANS programları içinde ek puan alabilirler.</a:t>
            </a:r>
          </a:p>
        </p:txBody>
      </p:sp>
    </p:spTree>
    <p:extLst>
      <p:ext uri="{BB962C8B-B14F-4D97-AF65-F5344CB8AC3E}">
        <p14:creationId xmlns:p14="http://schemas.microsoft.com/office/powerpoint/2010/main" val="22005955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832010" y="187844"/>
            <a:ext cx="3699647" cy="403957"/>
          </a:xfrm>
          <a:prstGeom prst="rect">
            <a:avLst/>
          </a:prstGeom>
          <a:solidFill>
            <a:schemeClr val="tx1">
              <a:lumMod val="75000"/>
              <a:lumOff val="25000"/>
            </a:schemeClr>
          </a:solidFill>
        </p:spPr>
        <p:txBody>
          <a:bodyPr wrap="square" rtlCol="0">
            <a:spAutoFit/>
          </a:bodyPr>
          <a:lstStyle/>
          <a:p>
            <a:pPr algn="ctr"/>
            <a:r>
              <a:rPr lang="tr-TR" sz="2025" b="1" dirty="0">
                <a:solidFill>
                  <a:schemeClr val="bg1"/>
                </a:solidFill>
                <a:effectLst>
                  <a:outerShdw blurRad="38100" dist="38100" dir="2700000" algn="tl">
                    <a:srgbClr val="000000">
                      <a:alpha val="43137"/>
                    </a:srgbClr>
                  </a:outerShdw>
                </a:effectLst>
              </a:rPr>
              <a:t>YERLEŞTİRME PUANI NEDİR?</a:t>
            </a:r>
          </a:p>
        </p:txBody>
      </p:sp>
      <p:pic>
        <p:nvPicPr>
          <p:cNvPr id="2" name="Resim 1"/>
          <p:cNvPicPr>
            <a:picLocks noChangeAspect="1"/>
          </p:cNvPicPr>
          <p:nvPr/>
        </p:nvPicPr>
        <p:blipFill>
          <a:blip r:embed="rId2"/>
          <a:stretch>
            <a:fillRect/>
          </a:stretch>
        </p:blipFill>
        <p:spPr>
          <a:xfrm>
            <a:off x="462876" y="1627217"/>
            <a:ext cx="2759093" cy="2849707"/>
          </a:xfrm>
          <a:prstGeom prst="rect">
            <a:avLst/>
          </a:prstGeom>
        </p:spPr>
      </p:pic>
      <p:pic>
        <p:nvPicPr>
          <p:cNvPr id="3" name="Resim 2"/>
          <p:cNvPicPr>
            <a:picLocks noChangeAspect="1"/>
          </p:cNvPicPr>
          <p:nvPr/>
        </p:nvPicPr>
        <p:blipFill>
          <a:blip r:embed="rId3"/>
          <a:stretch>
            <a:fillRect/>
          </a:stretch>
        </p:blipFill>
        <p:spPr>
          <a:xfrm>
            <a:off x="3342400" y="2946360"/>
            <a:ext cx="2759093" cy="2864833"/>
          </a:xfrm>
          <a:prstGeom prst="rect">
            <a:avLst/>
          </a:prstGeom>
        </p:spPr>
      </p:pic>
      <p:pic>
        <p:nvPicPr>
          <p:cNvPr id="5" name="Resim 4"/>
          <p:cNvPicPr>
            <a:picLocks noChangeAspect="1"/>
          </p:cNvPicPr>
          <p:nvPr/>
        </p:nvPicPr>
        <p:blipFill>
          <a:blip r:embed="rId4"/>
          <a:stretch>
            <a:fillRect/>
          </a:stretch>
        </p:blipFill>
        <p:spPr>
          <a:xfrm>
            <a:off x="6221925" y="1627217"/>
            <a:ext cx="2759093" cy="2849707"/>
          </a:xfrm>
          <a:prstGeom prst="rect">
            <a:avLst/>
          </a:prstGeom>
        </p:spPr>
      </p:pic>
      <p:pic>
        <p:nvPicPr>
          <p:cNvPr id="6" name="Resim 5"/>
          <p:cNvPicPr>
            <a:picLocks noChangeAspect="1"/>
          </p:cNvPicPr>
          <p:nvPr/>
        </p:nvPicPr>
        <p:blipFill>
          <a:blip r:embed="rId5"/>
          <a:stretch>
            <a:fillRect/>
          </a:stretch>
        </p:blipFill>
        <p:spPr>
          <a:xfrm>
            <a:off x="8981017" y="2946360"/>
            <a:ext cx="2773738" cy="2864833"/>
          </a:xfrm>
          <a:prstGeom prst="rect">
            <a:avLst/>
          </a:prstGeom>
        </p:spPr>
      </p:pic>
      <p:sp>
        <p:nvSpPr>
          <p:cNvPr id="7" name="Metin kutusu 6"/>
          <p:cNvSpPr txBox="1"/>
          <p:nvPr/>
        </p:nvSpPr>
        <p:spPr>
          <a:xfrm>
            <a:off x="1584444" y="1696712"/>
            <a:ext cx="833919" cy="576953"/>
          </a:xfrm>
          <a:prstGeom prst="rect">
            <a:avLst/>
          </a:prstGeom>
          <a:noFill/>
        </p:spPr>
        <p:txBody>
          <a:bodyPr wrap="square" rtlCol="0">
            <a:spAutoFit/>
          </a:bodyPr>
          <a:lstStyle/>
          <a:p>
            <a:r>
              <a:rPr lang="tr-TR" sz="3149" b="1" dirty="0"/>
              <a:t>01</a:t>
            </a:r>
          </a:p>
        </p:txBody>
      </p:sp>
      <p:sp>
        <p:nvSpPr>
          <p:cNvPr id="14" name="Metin kutusu 13"/>
          <p:cNvSpPr txBox="1"/>
          <p:nvPr/>
        </p:nvSpPr>
        <p:spPr>
          <a:xfrm>
            <a:off x="4453218" y="3024273"/>
            <a:ext cx="833919" cy="576953"/>
          </a:xfrm>
          <a:prstGeom prst="rect">
            <a:avLst/>
          </a:prstGeom>
          <a:noFill/>
        </p:spPr>
        <p:txBody>
          <a:bodyPr wrap="square" rtlCol="0">
            <a:spAutoFit/>
          </a:bodyPr>
          <a:lstStyle/>
          <a:p>
            <a:r>
              <a:rPr lang="tr-TR" sz="3149" b="1" dirty="0">
                <a:solidFill>
                  <a:schemeClr val="bg1"/>
                </a:solidFill>
              </a:rPr>
              <a:t>02</a:t>
            </a:r>
          </a:p>
        </p:txBody>
      </p:sp>
      <p:sp>
        <p:nvSpPr>
          <p:cNvPr id="15" name="Metin kutusu 14"/>
          <p:cNvSpPr txBox="1"/>
          <p:nvPr/>
        </p:nvSpPr>
        <p:spPr>
          <a:xfrm>
            <a:off x="7307070" y="1738409"/>
            <a:ext cx="833919" cy="576953"/>
          </a:xfrm>
          <a:prstGeom prst="rect">
            <a:avLst/>
          </a:prstGeom>
          <a:noFill/>
        </p:spPr>
        <p:txBody>
          <a:bodyPr wrap="square" rtlCol="0">
            <a:spAutoFit/>
          </a:bodyPr>
          <a:lstStyle/>
          <a:p>
            <a:r>
              <a:rPr lang="tr-TR" sz="3149" b="1" dirty="0">
                <a:solidFill>
                  <a:schemeClr val="bg1"/>
                </a:solidFill>
              </a:rPr>
              <a:t>03</a:t>
            </a:r>
          </a:p>
        </p:txBody>
      </p:sp>
      <p:sp>
        <p:nvSpPr>
          <p:cNvPr id="16" name="Metin kutusu 15"/>
          <p:cNvSpPr txBox="1"/>
          <p:nvPr/>
        </p:nvSpPr>
        <p:spPr>
          <a:xfrm>
            <a:off x="10053346" y="3024273"/>
            <a:ext cx="833919" cy="576953"/>
          </a:xfrm>
          <a:prstGeom prst="rect">
            <a:avLst/>
          </a:prstGeom>
          <a:noFill/>
        </p:spPr>
        <p:txBody>
          <a:bodyPr wrap="square" rtlCol="0">
            <a:spAutoFit/>
          </a:bodyPr>
          <a:lstStyle/>
          <a:p>
            <a:r>
              <a:rPr lang="tr-TR" sz="3149" b="1" dirty="0"/>
              <a:t>04</a:t>
            </a:r>
          </a:p>
        </p:txBody>
      </p:sp>
      <p:sp>
        <p:nvSpPr>
          <p:cNvPr id="17" name="Metin kutusu 16"/>
          <p:cNvSpPr txBox="1"/>
          <p:nvPr/>
        </p:nvSpPr>
        <p:spPr>
          <a:xfrm>
            <a:off x="689257" y="2563749"/>
            <a:ext cx="2306331" cy="2031325"/>
          </a:xfrm>
          <a:prstGeom prst="rect">
            <a:avLst/>
          </a:prstGeom>
          <a:noFill/>
        </p:spPr>
        <p:txBody>
          <a:bodyPr wrap="square" rtlCol="0">
            <a:spAutoFit/>
          </a:bodyPr>
          <a:lstStyle/>
          <a:p>
            <a:pPr algn="ctr"/>
            <a:r>
              <a:rPr lang="tr-TR" sz="1575" b="1" dirty="0">
                <a:solidFill>
                  <a:srgbClr val="FF7000"/>
                </a:solidFill>
              </a:rPr>
              <a:t>Yerleştirme Puanı Ham Puanın Üstüne Okul </a:t>
            </a:r>
          </a:p>
          <a:p>
            <a:pPr algn="ctr"/>
            <a:r>
              <a:rPr lang="tr-TR" sz="1575" b="1" dirty="0">
                <a:solidFill>
                  <a:srgbClr val="FF7000"/>
                </a:solidFill>
              </a:rPr>
              <a:t>Puanın eklenmiş Halidir. Sınav Sonucunda Y-TYT,     Y-SAY, Y-SÖZ, Y-EA ve Y-DİL diye yazar.</a:t>
            </a:r>
          </a:p>
          <a:p>
            <a:pPr algn="ctr"/>
            <a:endParaRPr lang="tr-TR" sz="1575" b="1" dirty="0">
              <a:solidFill>
                <a:srgbClr val="FF7000"/>
              </a:solidFill>
            </a:endParaRPr>
          </a:p>
          <a:p>
            <a:endParaRPr lang="tr-TR" sz="1575" dirty="0">
              <a:solidFill>
                <a:srgbClr val="FF7000"/>
              </a:solidFill>
            </a:endParaRPr>
          </a:p>
        </p:txBody>
      </p:sp>
      <p:sp>
        <p:nvSpPr>
          <p:cNvPr id="18" name="Metin kutusu 17"/>
          <p:cNvSpPr txBox="1"/>
          <p:nvPr/>
        </p:nvSpPr>
        <p:spPr>
          <a:xfrm>
            <a:off x="3624982" y="4011053"/>
            <a:ext cx="2193930" cy="1788951"/>
          </a:xfrm>
          <a:prstGeom prst="rect">
            <a:avLst/>
          </a:prstGeom>
          <a:noFill/>
        </p:spPr>
        <p:txBody>
          <a:bodyPr wrap="square" rtlCol="0">
            <a:spAutoFit/>
          </a:bodyPr>
          <a:lstStyle/>
          <a:p>
            <a:pPr algn="ctr"/>
            <a:r>
              <a:rPr lang="tr-TR" sz="1575" b="1" dirty="0">
                <a:solidFill>
                  <a:srgbClr val="008DC2"/>
                </a:solidFill>
              </a:rPr>
              <a:t>Adayın tercih yapacağı </a:t>
            </a:r>
          </a:p>
          <a:p>
            <a:pPr algn="ctr"/>
            <a:r>
              <a:rPr lang="tr-TR" sz="1575" b="1" dirty="0">
                <a:solidFill>
                  <a:srgbClr val="008DC2"/>
                </a:solidFill>
              </a:rPr>
              <a:t>puandır…Yerleştirme </a:t>
            </a:r>
          </a:p>
          <a:p>
            <a:pPr algn="ctr"/>
            <a:r>
              <a:rPr lang="tr-TR" sz="1575" b="1" dirty="0">
                <a:solidFill>
                  <a:srgbClr val="008DC2"/>
                </a:solidFill>
              </a:rPr>
              <a:t>Puanı oluşmayan </a:t>
            </a:r>
          </a:p>
          <a:p>
            <a:pPr algn="ctr"/>
            <a:r>
              <a:rPr lang="tr-TR" sz="1575" b="1" dirty="0">
                <a:solidFill>
                  <a:srgbClr val="008DC2"/>
                </a:solidFill>
              </a:rPr>
              <a:t>adayların tercih hakları </a:t>
            </a:r>
          </a:p>
          <a:p>
            <a:pPr algn="ctr"/>
            <a:r>
              <a:rPr lang="tr-TR" sz="1575" b="1" dirty="0">
                <a:solidFill>
                  <a:srgbClr val="008DC2"/>
                </a:solidFill>
              </a:rPr>
              <a:t>olmayacaktır.</a:t>
            </a:r>
          </a:p>
          <a:p>
            <a:pPr algn="ctr"/>
            <a:endParaRPr lang="tr-TR" sz="1575" b="1" dirty="0">
              <a:solidFill>
                <a:srgbClr val="008DC2"/>
              </a:solidFill>
            </a:endParaRPr>
          </a:p>
          <a:p>
            <a:pPr algn="ctr"/>
            <a:endParaRPr lang="tr-TR" sz="1575" b="1" dirty="0">
              <a:solidFill>
                <a:srgbClr val="008DC2"/>
              </a:solidFill>
            </a:endParaRPr>
          </a:p>
        </p:txBody>
      </p:sp>
      <p:sp>
        <p:nvSpPr>
          <p:cNvPr id="19" name="Metin kutusu 18"/>
          <p:cNvSpPr txBox="1"/>
          <p:nvPr/>
        </p:nvSpPr>
        <p:spPr>
          <a:xfrm>
            <a:off x="6784288" y="2560855"/>
            <a:ext cx="2310435" cy="715581"/>
          </a:xfrm>
          <a:prstGeom prst="rect">
            <a:avLst/>
          </a:prstGeom>
          <a:noFill/>
        </p:spPr>
        <p:txBody>
          <a:bodyPr wrap="square" rtlCol="0">
            <a:spAutoFit/>
          </a:bodyPr>
          <a:lstStyle/>
          <a:p>
            <a:r>
              <a:rPr lang="tr-TR" sz="2025" b="1" dirty="0">
                <a:solidFill>
                  <a:srgbClr val="0C4E77"/>
                </a:solidFill>
              </a:rPr>
              <a:t>- En yüksek Puan</a:t>
            </a:r>
          </a:p>
          <a:p>
            <a:r>
              <a:rPr lang="tr-TR" sz="2025" b="1" dirty="0">
                <a:solidFill>
                  <a:srgbClr val="0C4E77"/>
                </a:solidFill>
              </a:rPr>
              <a:t>560 Puandır.</a:t>
            </a:r>
          </a:p>
        </p:txBody>
      </p:sp>
      <p:sp>
        <p:nvSpPr>
          <p:cNvPr id="20" name="Metin kutusu 19"/>
          <p:cNvSpPr txBox="1"/>
          <p:nvPr/>
        </p:nvSpPr>
        <p:spPr>
          <a:xfrm>
            <a:off x="5926089" y="3176643"/>
            <a:ext cx="3322246" cy="1027204"/>
          </a:xfrm>
          <a:prstGeom prst="rect">
            <a:avLst/>
          </a:prstGeom>
          <a:noFill/>
        </p:spPr>
        <p:txBody>
          <a:bodyPr wrap="square" rtlCol="0">
            <a:spAutoFit/>
          </a:bodyPr>
          <a:lstStyle/>
          <a:p>
            <a:pPr algn="ctr"/>
            <a:r>
              <a:rPr lang="tr-TR" sz="2025" b="1" dirty="0">
                <a:solidFill>
                  <a:srgbClr val="0C4E77"/>
                </a:solidFill>
              </a:rPr>
              <a:t>- Ek puanlı en </a:t>
            </a:r>
          </a:p>
          <a:p>
            <a:pPr algn="ctr"/>
            <a:r>
              <a:rPr lang="tr-TR" sz="2025" b="1" dirty="0">
                <a:solidFill>
                  <a:srgbClr val="0C4E77"/>
                </a:solidFill>
              </a:rPr>
              <a:t>yüksek Puan </a:t>
            </a:r>
          </a:p>
          <a:p>
            <a:pPr algn="ctr"/>
            <a:r>
              <a:rPr lang="tr-TR" sz="2025" b="1" dirty="0">
                <a:solidFill>
                  <a:srgbClr val="0C4E77"/>
                </a:solidFill>
              </a:rPr>
              <a:t>590 Puandır.</a:t>
            </a:r>
          </a:p>
        </p:txBody>
      </p:sp>
      <p:sp>
        <p:nvSpPr>
          <p:cNvPr id="21" name="Metin kutusu 20"/>
          <p:cNvSpPr txBox="1"/>
          <p:nvPr/>
        </p:nvSpPr>
        <p:spPr>
          <a:xfrm>
            <a:off x="8930805" y="3984387"/>
            <a:ext cx="2851748" cy="1269578"/>
          </a:xfrm>
          <a:prstGeom prst="rect">
            <a:avLst/>
          </a:prstGeom>
          <a:noFill/>
        </p:spPr>
        <p:txBody>
          <a:bodyPr wrap="square" rtlCol="0">
            <a:spAutoFit/>
          </a:bodyPr>
          <a:lstStyle/>
          <a:p>
            <a:pPr algn="ctr"/>
            <a:r>
              <a:rPr lang="tr-TR" b="1" dirty="0">
                <a:solidFill>
                  <a:srgbClr val="6B839B"/>
                </a:solidFill>
              </a:rPr>
              <a:t>0,5 Net yapma kuralını</a:t>
            </a:r>
          </a:p>
          <a:p>
            <a:pPr algn="ctr"/>
            <a:r>
              <a:rPr lang="tr-TR" sz="2025" b="1" dirty="0">
                <a:solidFill>
                  <a:srgbClr val="6B839B"/>
                </a:solidFill>
              </a:rPr>
              <a:t>Geçemeyen adayların</a:t>
            </a:r>
          </a:p>
          <a:p>
            <a:pPr algn="ctr"/>
            <a:r>
              <a:rPr lang="tr-TR" b="1" dirty="0">
                <a:solidFill>
                  <a:srgbClr val="6B839B"/>
                </a:solidFill>
              </a:rPr>
              <a:t>Yerleştirme puanları</a:t>
            </a:r>
          </a:p>
          <a:p>
            <a:pPr algn="ctr"/>
            <a:r>
              <a:rPr lang="tr-TR" sz="2025" b="1" dirty="0">
                <a:solidFill>
                  <a:srgbClr val="6B839B"/>
                </a:solidFill>
              </a:rPr>
              <a:t>Oluşmayacaktır.</a:t>
            </a:r>
            <a:endParaRPr lang="tr-TR" dirty="0">
              <a:solidFill>
                <a:srgbClr val="6B839B"/>
              </a:solidFill>
            </a:endParaRPr>
          </a:p>
        </p:txBody>
      </p:sp>
    </p:spTree>
    <p:extLst>
      <p:ext uri="{BB962C8B-B14F-4D97-AF65-F5344CB8AC3E}">
        <p14:creationId xmlns:p14="http://schemas.microsoft.com/office/powerpoint/2010/main" val="36312784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401007" y="447411"/>
            <a:ext cx="10417172" cy="5610570"/>
          </a:xfrm>
          <a:prstGeom prst="rect">
            <a:avLst/>
          </a:prstGeom>
        </p:spPr>
      </p:pic>
      <p:pic>
        <p:nvPicPr>
          <p:cNvPr id="5" name="Resim 4"/>
          <p:cNvPicPr>
            <a:picLocks noChangeAspect="1"/>
          </p:cNvPicPr>
          <p:nvPr/>
        </p:nvPicPr>
        <p:blipFill>
          <a:blip r:embed="rId3"/>
          <a:stretch>
            <a:fillRect/>
          </a:stretch>
        </p:blipFill>
        <p:spPr>
          <a:xfrm>
            <a:off x="6358830" y="1946200"/>
            <a:ext cx="4094394" cy="4111781"/>
          </a:xfrm>
          <a:prstGeom prst="rect">
            <a:avLst/>
          </a:prstGeom>
        </p:spPr>
      </p:pic>
      <p:pic>
        <p:nvPicPr>
          <p:cNvPr id="6" name="Resim 5"/>
          <p:cNvPicPr>
            <a:picLocks noChangeAspect="1"/>
          </p:cNvPicPr>
          <p:nvPr/>
        </p:nvPicPr>
        <p:blipFill>
          <a:blip r:embed="rId4"/>
          <a:stretch>
            <a:fillRect/>
          </a:stretch>
        </p:blipFill>
        <p:spPr>
          <a:xfrm>
            <a:off x="8500543" y="1044052"/>
            <a:ext cx="940252" cy="1820556"/>
          </a:xfrm>
          <a:prstGeom prst="rect">
            <a:avLst/>
          </a:prstGeom>
        </p:spPr>
      </p:pic>
      <p:sp>
        <p:nvSpPr>
          <p:cNvPr id="7" name="Metin kutusu 6"/>
          <p:cNvSpPr txBox="1"/>
          <p:nvPr/>
        </p:nvSpPr>
        <p:spPr>
          <a:xfrm>
            <a:off x="2708969" y="2691362"/>
            <a:ext cx="1494537" cy="784830"/>
          </a:xfrm>
          <a:prstGeom prst="rect">
            <a:avLst/>
          </a:prstGeom>
          <a:noFill/>
        </p:spPr>
        <p:txBody>
          <a:bodyPr wrap="square" rtlCol="0">
            <a:spAutoFit/>
          </a:bodyPr>
          <a:lstStyle/>
          <a:p>
            <a:pPr algn="ctr"/>
            <a:r>
              <a:rPr lang="tr-TR" sz="2250" b="1" dirty="0">
                <a:solidFill>
                  <a:schemeClr val="bg1"/>
                </a:solidFill>
                <a:effectLst>
                  <a:outerShdw blurRad="38100" dist="38100" dir="2700000" algn="tl">
                    <a:srgbClr val="000000">
                      <a:alpha val="43137"/>
                    </a:srgbClr>
                  </a:outerShdw>
                </a:effectLst>
              </a:rPr>
              <a:t>PUAN</a:t>
            </a:r>
          </a:p>
          <a:p>
            <a:pPr algn="ctr"/>
            <a:r>
              <a:rPr lang="tr-TR" sz="2250" b="1" dirty="0">
                <a:solidFill>
                  <a:schemeClr val="bg1"/>
                </a:solidFill>
                <a:effectLst>
                  <a:outerShdw blurRad="38100" dist="38100" dir="2700000" algn="tl">
                    <a:srgbClr val="000000">
                      <a:alpha val="43137"/>
                    </a:srgbClr>
                  </a:outerShdw>
                </a:effectLst>
              </a:rPr>
              <a:t>TÜRÜ</a:t>
            </a:r>
          </a:p>
        </p:txBody>
      </p:sp>
      <p:sp>
        <p:nvSpPr>
          <p:cNvPr id="8" name="Metin kutusu 7"/>
          <p:cNvSpPr txBox="1"/>
          <p:nvPr/>
        </p:nvSpPr>
        <p:spPr>
          <a:xfrm>
            <a:off x="7658758" y="2802660"/>
            <a:ext cx="1494537" cy="438582"/>
          </a:xfrm>
          <a:prstGeom prst="rect">
            <a:avLst/>
          </a:prstGeom>
          <a:noFill/>
        </p:spPr>
        <p:txBody>
          <a:bodyPr wrap="square" rtlCol="0">
            <a:spAutoFit/>
          </a:bodyPr>
          <a:lstStyle/>
          <a:p>
            <a:pPr algn="ctr"/>
            <a:r>
              <a:rPr lang="tr-TR" sz="2250" b="1" dirty="0">
                <a:solidFill>
                  <a:schemeClr val="bg1"/>
                </a:solidFill>
                <a:effectLst>
                  <a:outerShdw blurRad="38100" dist="38100" dir="2700000" algn="tl">
                    <a:srgbClr val="000000">
                      <a:alpha val="43137"/>
                    </a:srgbClr>
                  </a:outerShdw>
                </a:effectLst>
              </a:rPr>
              <a:t>% ETKİ</a:t>
            </a:r>
          </a:p>
        </p:txBody>
      </p:sp>
      <p:sp>
        <p:nvSpPr>
          <p:cNvPr id="9" name="Metin kutusu 8"/>
          <p:cNvSpPr txBox="1"/>
          <p:nvPr/>
        </p:nvSpPr>
        <p:spPr>
          <a:xfrm>
            <a:off x="2563783" y="4076605"/>
            <a:ext cx="2410545" cy="1477328"/>
          </a:xfrm>
          <a:prstGeom prst="rect">
            <a:avLst/>
          </a:prstGeom>
          <a:noFill/>
        </p:spPr>
        <p:txBody>
          <a:bodyPr wrap="square" rtlCol="0">
            <a:spAutoFit/>
          </a:bodyPr>
          <a:lstStyle/>
          <a:p>
            <a:pPr marL="321412" indent="-321412">
              <a:buFont typeface="Wingdings" panose="05000000000000000000" pitchFamily="2" charset="2"/>
              <a:buChar char="Ø"/>
            </a:pPr>
            <a:r>
              <a:rPr lang="tr-TR" sz="2250" b="1" dirty="0">
                <a:solidFill>
                  <a:srgbClr val="7030A0"/>
                </a:solidFill>
              </a:rPr>
              <a:t>SAYISAL</a:t>
            </a:r>
          </a:p>
          <a:p>
            <a:pPr marL="321412" indent="-321412">
              <a:buFont typeface="Wingdings" panose="05000000000000000000" pitchFamily="2" charset="2"/>
              <a:buChar char="Ø"/>
            </a:pPr>
            <a:r>
              <a:rPr lang="tr-TR" sz="2250" b="1" dirty="0">
                <a:solidFill>
                  <a:srgbClr val="7030A0"/>
                </a:solidFill>
              </a:rPr>
              <a:t>SÖZEL</a:t>
            </a:r>
          </a:p>
          <a:p>
            <a:pPr marL="321412" indent="-321412">
              <a:buFont typeface="Wingdings" panose="05000000000000000000" pitchFamily="2" charset="2"/>
              <a:buChar char="Ø"/>
            </a:pPr>
            <a:r>
              <a:rPr lang="tr-TR" sz="2250" b="1" dirty="0">
                <a:solidFill>
                  <a:srgbClr val="7030A0"/>
                </a:solidFill>
              </a:rPr>
              <a:t>EŞİT AĞIRLIK</a:t>
            </a:r>
          </a:p>
          <a:p>
            <a:pPr marL="321412" indent="-321412">
              <a:buFont typeface="Wingdings" panose="05000000000000000000" pitchFamily="2" charset="2"/>
              <a:buChar char="Ø"/>
            </a:pPr>
            <a:r>
              <a:rPr lang="tr-TR" sz="2250" b="1" dirty="0">
                <a:solidFill>
                  <a:srgbClr val="7030A0"/>
                </a:solidFill>
              </a:rPr>
              <a:t>DİL</a:t>
            </a:r>
          </a:p>
        </p:txBody>
      </p:sp>
      <p:sp>
        <p:nvSpPr>
          <p:cNvPr id="10" name="Metin kutusu 9"/>
          <p:cNvSpPr txBox="1"/>
          <p:nvPr/>
        </p:nvSpPr>
        <p:spPr>
          <a:xfrm>
            <a:off x="7427031" y="4161859"/>
            <a:ext cx="2147021" cy="1200072"/>
          </a:xfrm>
          <a:prstGeom prst="rect">
            <a:avLst/>
          </a:prstGeom>
          <a:noFill/>
        </p:spPr>
        <p:txBody>
          <a:bodyPr wrap="square" rtlCol="0">
            <a:spAutoFit/>
          </a:bodyPr>
          <a:lstStyle/>
          <a:p>
            <a:pPr algn="ctr"/>
            <a:r>
              <a:rPr lang="tr-TR" sz="3599" b="1" dirty="0">
                <a:solidFill>
                  <a:srgbClr val="FF6F57"/>
                </a:solidFill>
              </a:rPr>
              <a:t>TYT=%40</a:t>
            </a:r>
          </a:p>
          <a:p>
            <a:pPr algn="ctr"/>
            <a:r>
              <a:rPr lang="tr-TR" sz="3599" b="1" dirty="0">
                <a:solidFill>
                  <a:srgbClr val="FF6F57"/>
                </a:solidFill>
              </a:rPr>
              <a:t>AYT=%60</a:t>
            </a:r>
          </a:p>
        </p:txBody>
      </p:sp>
      <p:pic>
        <p:nvPicPr>
          <p:cNvPr id="11" name="Resim 10"/>
          <p:cNvPicPr>
            <a:picLocks noChangeAspect="1"/>
          </p:cNvPicPr>
          <p:nvPr/>
        </p:nvPicPr>
        <p:blipFill>
          <a:blip r:embed="rId5"/>
          <a:stretch>
            <a:fillRect/>
          </a:stretch>
        </p:blipFill>
        <p:spPr>
          <a:xfrm flipV="1">
            <a:off x="6769515" y="3895978"/>
            <a:ext cx="889242" cy="180627"/>
          </a:xfrm>
          <a:prstGeom prst="rect">
            <a:avLst/>
          </a:prstGeom>
        </p:spPr>
      </p:pic>
      <p:sp>
        <p:nvSpPr>
          <p:cNvPr id="12" name="Çarpı 11"/>
          <p:cNvSpPr/>
          <p:nvPr/>
        </p:nvSpPr>
        <p:spPr>
          <a:xfrm>
            <a:off x="5557095" y="4153056"/>
            <a:ext cx="626741" cy="554974"/>
          </a:xfrm>
          <a:prstGeom prst="plus">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25"/>
          </a:p>
        </p:txBody>
      </p:sp>
      <p:sp>
        <p:nvSpPr>
          <p:cNvPr id="13" name="Metin kutusu 12"/>
          <p:cNvSpPr txBox="1"/>
          <p:nvPr/>
        </p:nvSpPr>
        <p:spPr>
          <a:xfrm>
            <a:off x="1832010" y="187844"/>
            <a:ext cx="3699647" cy="403957"/>
          </a:xfrm>
          <a:prstGeom prst="rect">
            <a:avLst/>
          </a:prstGeom>
          <a:solidFill>
            <a:schemeClr val="tx1">
              <a:lumMod val="75000"/>
              <a:lumOff val="25000"/>
            </a:schemeClr>
          </a:solidFill>
        </p:spPr>
        <p:txBody>
          <a:bodyPr wrap="square" rtlCol="0">
            <a:spAutoFit/>
          </a:bodyPr>
          <a:lstStyle/>
          <a:p>
            <a:pPr algn="ctr"/>
            <a:r>
              <a:rPr lang="tr-TR" sz="2025" b="1" dirty="0">
                <a:solidFill>
                  <a:schemeClr val="bg1"/>
                </a:solidFill>
                <a:effectLst>
                  <a:outerShdw blurRad="38100" dist="38100" dir="2700000" algn="tl">
                    <a:srgbClr val="000000">
                      <a:alpha val="43137"/>
                    </a:srgbClr>
                  </a:outerShdw>
                </a:effectLst>
              </a:rPr>
              <a:t>TESTLERİN % OLARAK TEKİSİ</a:t>
            </a:r>
          </a:p>
        </p:txBody>
      </p:sp>
    </p:spTree>
    <p:extLst>
      <p:ext uri="{BB962C8B-B14F-4D97-AF65-F5344CB8AC3E}">
        <p14:creationId xmlns:p14="http://schemas.microsoft.com/office/powerpoint/2010/main" val="34113932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681828" y="83054"/>
            <a:ext cx="3699647" cy="403957"/>
          </a:xfrm>
          <a:prstGeom prst="rect">
            <a:avLst/>
          </a:prstGeom>
          <a:solidFill>
            <a:schemeClr val="tx1">
              <a:lumMod val="75000"/>
              <a:lumOff val="25000"/>
            </a:schemeClr>
          </a:solidFill>
        </p:spPr>
        <p:txBody>
          <a:bodyPr wrap="square" rtlCol="0">
            <a:spAutoFit/>
          </a:bodyPr>
          <a:lstStyle/>
          <a:p>
            <a:pPr algn="ctr"/>
            <a:r>
              <a:rPr lang="tr-TR" sz="2025" b="1" dirty="0">
                <a:solidFill>
                  <a:schemeClr val="bg1"/>
                </a:solidFill>
                <a:effectLst>
                  <a:outerShdw blurRad="38100" dist="38100" dir="2700000" algn="tl">
                    <a:srgbClr val="000000">
                      <a:alpha val="43137"/>
                    </a:srgbClr>
                  </a:outerShdw>
                </a:effectLst>
              </a:rPr>
              <a:t>TESTLERİN % OLARAK TEKİSİ</a:t>
            </a:r>
          </a:p>
        </p:txBody>
      </p:sp>
      <p:graphicFrame>
        <p:nvGraphicFramePr>
          <p:cNvPr id="5" name="Tablo 4"/>
          <p:cNvGraphicFramePr>
            <a:graphicFrameLocks noGrp="1"/>
          </p:cNvGraphicFramePr>
          <p:nvPr>
            <p:extLst/>
          </p:nvPr>
        </p:nvGraphicFramePr>
        <p:xfrm>
          <a:off x="1467652" y="1085208"/>
          <a:ext cx="8128000" cy="807443"/>
        </p:xfrm>
        <a:graphic>
          <a:graphicData uri="http://schemas.openxmlformats.org/drawingml/2006/table">
            <a:tbl>
              <a:tblPr firstRow="1" bandRow="1">
                <a:tableStyleId>{8799B23B-EC83-4686-B30A-512413B5E67A}</a:tableStyleId>
              </a:tblPr>
              <a:tblGrid>
                <a:gridCol w="1625600">
                  <a:extLst>
                    <a:ext uri="{9D8B030D-6E8A-4147-A177-3AD203B41FA5}">
                      <a16:colId xmlns="" xmlns:a16="http://schemas.microsoft.com/office/drawing/2014/main" val="1170372550"/>
                    </a:ext>
                  </a:extLst>
                </a:gridCol>
                <a:gridCol w="1625600">
                  <a:extLst>
                    <a:ext uri="{9D8B030D-6E8A-4147-A177-3AD203B41FA5}">
                      <a16:colId xmlns="" xmlns:a16="http://schemas.microsoft.com/office/drawing/2014/main" val="1491278532"/>
                    </a:ext>
                  </a:extLst>
                </a:gridCol>
                <a:gridCol w="1625600">
                  <a:extLst>
                    <a:ext uri="{9D8B030D-6E8A-4147-A177-3AD203B41FA5}">
                      <a16:colId xmlns="" xmlns:a16="http://schemas.microsoft.com/office/drawing/2014/main" val="4226578763"/>
                    </a:ext>
                  </a:extLst>
                </a:gridCol>
                <a:gridCol w="1625600">
                  <a:extLst>
                    <a:ext uri="{9D8B030D-6E8A-4147-A177-3AD203B41FA5}">
                      <a16:colId xmlns="" xmlns:a16="http://schemas.microsoft.com/office/drawing/2014/main" val="4161945090"/>
                    </a:ext>
                  </a:extLst>
                </a:gridCol>
                <a:gridCol w="1625600">
                  <a:extLst>
                    <a:ext uri="{9D8B030D-6E8A-4147-A177-3AD203B41FA5}">
                      <a16:colId xmlns="" xmlns:a16="http://schemas.microsoft.com/office/drawing/2014/main" val="3555408209"/>
                    </a:ext>
                  </a:extLst>
                </a:gridCol>
              </a:tblGrid>
              <a:tr h="396043">
                <a:tc>
                  <a:txBody>
                    <a:bodyPr/>
                    <a:lstStyle/>
                    <a:p>
                      <a:pPr algn="ctr"/>
                      <a:r>
                        <a:rPr lang="tr-TR" sz="1600" dirty="0"/>
                        <a:t>Dersler</a:t>
                      </a:r>
                    </a:p>
                  </a:txBody>
                  <a:tcPr marL="102850" marR="102850" marT="51425" marB="51425">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sz="1600" dirty="0"/>
                        <a:t>Türkçe</a:t>
                      </a:r>
                    </a:p>
                  </a:txBody>
                  <a:tcPr marL="102850" marR="102850" marT="51425" marB="51425">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sz="1600" dirty="0"/>
                        <a:t>Sosyal Bil.</a:t>
                      </a:r>
                    </a:p>
                  </a:txBody>
                  <a:tcPr marL="102850" marR="102850" marT="51425" marB="51425">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sz="1600" dirty="0"/>
                        <a:t>Matematik</a:t>
                      </a:r>
                    </a:p>
                  </a:txBody>
                  <a:tcPr marL="102850" marR="102850" marT="51425" marB="51425">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sz="1600" dirty="0"/>
                        <a:t>Fen</a:t>
                      </a:r>
                      <a:r>
                        <a:rPr lang="tr-TR" sz="1600" baseline="0" dirty="0"/>
                        <a:t> Bil.</a:t>
                      </a:r>
                      <a:endParaRPr lang="tr-TR" sz="1600" dirty="0"/>
                    </a:p>
                  </a:txBody>
                  <a:tcPr marL="102850" marR="102850" marT="51425" marB="51425">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545762201"/>
                  </a:ext>
                </a:extLst>
              </a:tr>
              <a:tr h="411400">
                <a:tc>
                  <a:txBody>
                    <a:bodyPr/>
                    <a:lstStyle/>
                    <a:p>
                      <a:pPr algn="ctr"/>
                      <a:r>
                        <a:rPr lang="tr-TR" sz="2000" b="1" dirty="0"/>
                        <a:t>TYT</a:t>
                      </a:r>
                    </a:p>
                  </a:txBody>
                  <a:tcPr marL="102850" marR="102850" marT="51425" marB="51425">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sz="2000" b="1" dirty="0"/>
                        <a:t>%33</a:t>
                      </a:r>
                    </a:p>
                  </a:txBody>
                  <a:tcPr marL="102850" marR="102850" marT="51425" marB="51425">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sz="2000" b="1" dirty="0"/>
                        <a:t>%17</a:t>
                      </a:r>
                    </a:p>
                  </a:txBody>
                  <a:tcPr marL="102850" marR="102850" marT="51425" marB="51425">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sz="2000" b="1" dirty="0"/>
                        <a:t>%33</a:t>
                      </a:r>
                    </a:p>
                  </a:txBody>
                  <a:tcPr marL="102850" marR="102850" marT="51425" marB="51425">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sz="2000" b="1" dirty="0"/>
                        <a:t>%17</a:t>
                      </a:r>
                    </a:p>
                  </a:txBody>
                  <a:tcPr marL="102850" marR="102850" marT="51425" marB="51425">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17646025"/>
                  </a:ext>
                </a:extLst>
              </a:tr>
            </a:tbl>
          </a:graphicData>
        </a:graphic>
      </p:graphicFrame>
      <p:sp>
        <p:nvSpPr>
          <p:cNvPr id="6" name="Metin kutusu 5"/>
          <p:cNvSpPr txBox="1"/>
          <p:nvPr/>
        </p:nvSpPr>
        <p:spPr>
          <a:xfrm>
            <a:off x="3200228" y="684813"/>
            <a:ext cx="4662850" cy="334707"/>
          </a:xfrm>
          <a:prstGeom prst="rect">
            <a:avLst/>
          </a:prstGeom>
          <a:solidFill>
            <a:schemeClr val="tx1">
              <a:lumMod val="75000"/>
              <a:lumOff val="25000"/>
            </a:schemeClr>
          </a:solidFill>
        </p:spPr>
        <p:txBody>
          <a:bodyPr wrap="square" rtlCol="0">
            <a:spAutoFit/>
          </a:bodyPr>
          <a:lstStyle/>
          <a:p>
            <a:pPr algn="ctr"/>
            <a:r>
              <a:rPr lang="tr-TR" sz="1575" b="1" dirty="0">
                <a:solidFill>
                  <a:schemeClr val="bg1"/>
                </a:solidFill>
                <a:effectLst>
                  <a:outerShdw blurRad="38100" dist="38100" dir="2700000" algn="tl">
                    <a:srgbClr val="000000">
                      <a:alpha val="43137"/>
                    </a:srgbClr>
                  </a:outerShdw>
                </a:effectLst>
              </a:rPr>
              <a:t>TYT TESTLERİNİNİN  % OLARAK DAĞILIMI</a:t>
            </a:r>
          </a:p>
        </p:txBody>
      </p:sp>
      <p:sp>
        <p:nvSpPr>
          <p:cNvPr id="7" name="Metin kutusu 6"/>
          <p:cNvSpPr txBox="1"/>
          <p:nvPr/>
        </p:nvSpPr>
        <p:spPr>
          <a:xfrm>
            <a:off x="2969127" y="1974662"/>
            <a:ext cx="5125054" cy="334707"/>
          </a:xfrm>
          <a:prstGeom prst="rect">
            <a:avLst/>
          </a:prstGeom>
          <a:solidFill>
            <a:schemeClr val="tx1">
              <a:lumMod val="75000"/>
              <a:lumOff val="25000"/>
            </a:schemeClr>
          </a:solidFill>
        </p:spPr>
        <p:txBody>
          <a:bodyPr wrap="square" rtlCol="0">
            <a:spAutoFit/>
          </a:bodyPr>
          <a:lstStyle/>
          <a:p>
            <a:pPr algn="ctr"/>
            <a:r>
              <a:rPr lang="tr-TR" sz="1575" b="1" dirty="0">
                <a:solidFill>
                  <a:schemeClr val="bg1"/>
                </a:solidFill>
                <a:effectLst>
                  <a:outerShdw blurRad="38100" dist="38100" dir="2700000" algn="tl">
                    <a:srgbClr val="000000">
                      <a:alpha val="43137"/>
                    </a:srgbClr>
                  </a:outerShdw>
                </a:effectLst>
              </a:rPr>
              <a:t>SAYISAL TESTLERİNİNİN  % OLARAK DAĞILIMI</a:t>
            </a:r>
          </a:p>
        </p:txBody>
      </p:sp>
      <p:graphicFrame>
        <p:nvGraphicFramePr>
          <p:cNvPr id="10" name="Tablo 9"/>
          <p:cNvGraphicFramePr>
            <a:graphicFrameLocks noGrp="1"/>
          </p:cNvGraphicFramePr>
          <p:nvPr>
            <p:extLst/>
          </p:nvPr>
        </p:nvGraphicFramePr>
        <p:xfrm>
          <a:off x="820019" y="2377604"/>
          <a:ext cx="10618560" cy="834228"/>
        </p:xfrm>
        <a:graphic>
          <a:graphicData uri="http://schemas.openxmlformats.org/drawingml/2006/table">
            <a:tbl>
              <a:tblPr firstRow="1" bandRow="1">
                <a:tableStyleId>{8799B23B-EC83-4686-B30A-512413B5E67A}</a:tableStyleId>
              </a:tblPr>
              <a:tblGrid>
                <a:gridCol w="1769760">
                  <a:extLst>
                    <a:ext uri="{9D8B030D-6E8A-4147-A177-3AD203B41FA5}">
                      <a16:colId xmlns="" xmlns:a16="http://schemas.microsoft.com/office/drawing/2014/main" val="1504728520"/>
                    </a:ext>
                  </a:extLst>
                </a:gridCol>
                <a:gridCol w="1769760">
                  <a:extLst>
                    <a:ext uri="{9D8B030D-6E8A-4147-A177-3AD203B41FA5}">
                      <a16:colId xmlns="" xmlns:a16="http://schemas.microsoft.com/office/drawing/2014/main" val="2915546519"/>
                    </a:ext>
                  </a:extLst>
                </a:gridCol>
                <a:gridCol w="1769760">
                  <a:extLst>
                    <a:ext uri="{9D8B030D-6E8A-4147-A177-3AD203B41FA5}">
                      <a16:colId xmlns="" xmlns:a16="http://schemas.microsoft.com/office/drawing/2014/main" val="781630137"/>
                    </a:ext>
                  </a:extLst>
                </a:gridCol>
                <a:gridCol w="1769760">
                  <a:extLst>
                    <a:ext uri="{9D8B030D-6E8A-4147-A177-3AD203B41FA5}">
                      <a16:colId xmlns="" xmlns:a16="http://schemas.microsoft.com/office/drawing/2014/main" val="3775265365"/>
                    </a:ext>
                  </a:extLst>
                </a:gridCol>
                <a:gridCol w="1769760">
                  <a:extLst>
                    <a:ext uri="{9D8B030D-6E8A-4147-A177-3AD203B41FA5}">
                      <a16:colId xmlns="" xmlns:a16="http://schemas.microsoft.com/office/drawing/2014/main" val="1340151541"/>
                    </a:ext>
                  </a:extLst>
                </a:gridCol>
                <a:gridCol w="1769760">
                  <a:extLst>
                    <a:ext uri="{9D8B030D-6E8A-4147-A177-3AD203B41FA5}">
                      <a16:colId xmlns="" xmlns:a16="http://schemas.microsoft.com/office/drawing/2014/main" val="2070846508"/>
                    </a:ext>
                  </a:extLst>
                </a:gridCol>
              </a:tblGrid>
              <a:tr h="417114">
                <a:tc>
                  <a:txBody>
                    <a:bodyPr/>
                    <a:lstStyle/>
                    <a:p>
                      <a:pPr algn="ctr"/>
                      <a:r>
                        <a:rPr lang="tr-TR" sz="1600" dirty="0"/>
                        <a:t>Dersler</a:t>
                      </a:r>
                    </a:p>
                  </a:txBody>
                  <a:tcPr marL="102850" marR="102850" marT="51425" marB="51425">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algn="ctr"/>
                      <a:r>
                        <a:rPr lang="tr-TR" sz="1600" dirty="0"/>
                        <a:t>TYT</a:t>
                      </a:r>
                    </a:p>
                  </a:txBody>
                  <a:tcPr marL="102850" marR="102850" marT="51425" marB="51425">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algn="ctr"/>
                      <a:r>
                        <a:rPr lang="tr-TR" sz="1600" dirty="0"/>
                        <a:t>Matematik</a:t>
                      </a:r>
                    </a:p>
                  </a:txBody>
                  <a:tcPr marL="102850" marR="102850" marT="51425" marB="51425">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algn="ctr"/>
                      <a:r>
                        <a:rPr lang="tr-TR" sz="1600" dirty="0"/>
                        <a:t>Fizik</a:t>
                      </a:r>
                    </a:p>
                  </a:txBody>
                  <a:tcPr marL="102850" marR="102850" marT="51425" marB="51425">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algn="ctr"/>
                      <a:r>
                        <a:rPr lang="tr-TR" sz="1600" dirty="0"/>
                        <a:t>Kimya</a:t>
                      </a:r>
                    </a:p>
                  </a:txBody>
                  <a:tcPr marL="102850" marR="102850" marT="51425" marB="51425">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algn="ctr"/>
                      <a:r>
                        <a:rPr lang="tr-TR" sz="1600" dirty="0"/>
                        <a:t>Biyoloji</a:t>
                      </a:r>
                    </a:p>
                  </a:txBody>
                  <a:tcPr marL="102850" marR="102850" marT="51425" marB="51425">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extLst>
                  <a:ext uri="{0D108BD9-81ED-4DB2-BD59-A6C34878D82A}">
                    <a16:rowId xmlns="" xmlns:a16="http://schemas.microsoft.com/office/drawing/2014/main" val="756994393"/>
                  </a:ext>
                </a:extLst>
              </a:tr>
              <a:tr h="417114">
                <a:tc>
                  <a:txBody>
                    <a:bodyPr/>
                    <a:lstStyle/>
                    <a:p>
                      <a:pPr algn="ctr"/>
                      <a:r>
                        <a:rPr lang="tr-TR" sz="2000" b="1" dirty="0"/>
                        <a:t>SAYISAL</a:t>
                      </a:r>
                    </a:p>
                  </a:txBody>
                  <a:tcPr marL="102850" marR="102850" marT="51425" marB="51425">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algn="ctr"/>
                      <a:r>
                        <a:rPr lang="tr-TR" sz="2000" b="1" dirty="0"/>
                        <a:t>%40</a:t>
                      </a:r>
                    </a:p>
                  </a:txBody>
                  <a:tcPr marL="102850" marR="102850" marT="51425" marB="51425">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algn="ctr"/>
                      <a:r>
                        <a:rPr lang="tr-TR" sz="2000" b="1" dirty="0"/>
                        <a:t>%30</a:t>
                      </a:r>
                    </a:p>
                  </a:txBody>
                  <a:tcPr marL="102850" marR="102850" marT="51425" marB="51425">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algn="ctr"/>
                      <a:r>
                        <a:rPr lang="tr-TR" sz="2000" b="1" dirty="0"/>
                        <a:t>%10</a:t>
                      </a:r>
                    </a:p>
                  </a:txBody>
                  <a:tcPr marL="102850" marR="102850" marT="51425" marB="51425">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algn="ctr"/>
                      <a:r>
                        <a:rPr lang="tr-TR" sz="2000" b="1" dirty="0"/>
                        <a:t>%10</a:t>
                      </a:r>
                    </a:p>
                  </a:txBody>
                  <a:tcPr marL="102850" marR="102850" marT="51425" marB="51425">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algn="ctr"/>
                      <a:r>
                        <a:rPr lang="tr-TR" sz="2000" b="1" dirty="0"/>
                        <a:t>%10</a:t>
                      </a:r>
                    </a:p>
                  </a:txBody>
                  <a:tcPr marL="102850" marR="102850" marT="51425" marB="51425">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extLst>
                  <a:ext uri="{0D108BD9-81ED-4DB2-BD59-A6C34878D82A}">
                    <a16:rowId xmlns="" xmlns:a16="http://schemas.microsoft.com/office/drawing/2014/main" val="1897545936"/>
                  </a:ext>
                </a:extLst>
              </a:tr>
            </a:tbl>
          </a:graphicData>
        </a:graphic>
      </p:graphicFrame>
      <p:sp>
        <p:nvSpPr>
          <p:cNvPr id="11" name="Metin kutusu 10"/>
          <p:cNvSpPr txBox="1"/>
          <p:nvPr/>
        </p:nvSpPr>
        <p:spPr>
          <a:xfrm>
            <a:off x="2969127" y="3293842"/>
            <a:ext cx="5125054" cy="334707"/>
          </a:xfrm>
          <a:prstGeom prst="rect">
            <a:avLst/>
          </a:prstGeom>
          <a:solidFill>
            <a:schemeClr val="tx1">
              <a:lumMod val="75000"/>
              <a:lumOff val="25000"/>
            </a:schemeClr>
          </a:solidFill>
        </p:spPr>
        <p:txBody>
          <a:bodyPr wrap="square" rtlCol="0">
            <a:spAutoFit/>
          </a:bodyPr>
          <a:lstStyle/>
          <a:p>
            <a:pPr algn="ctr"/>
            <a:r>
              <a:rPr lang="tr-TR" sz="1575" b="1" dirty="0">
                <a:solidFill>
                  <a:schemeClr val="bg1"/>
                </a:solidFill>
                <a:effectLst>
                  <a:outerShdw blurRad="38100" dist="38100" dir="2700000" algn="tl">
                    <a:srgbClr val="000000">
                      <a:alpha val="43137"/>
                    </a:srgbClr>
                  </a:outerShdw>
                </a:effectLst>
              </a:rPr>
              <a:t>EŞİT AĞIRLIK TESTLERİNİNİN  % OLARAK DAĞILIMI</a:t>
            </a:r>
          </a:p>
        </p:txBody>
      </p:sp>
      <p:graphicFrame>
        <p:nvGraphicFramePr>
          <p:cNvPr id="12" name="Tablo 11"/>
          <p:cNvGraphicFramePr>
            <a:graphicFrameLocks noGrp="1"/>
          </p:cNvGraphicFramePr>
          <p:nvPr>
            <p:extLst/>
          </p:nvPr>
        </p:nvGraphicFramePr>
        <p:xfrm>
          <a:off x="820019" y="3696202"/>
          <a:ext cx="10618560" cy="834228"/>
        </p:xfrm>
        <a:graphic>
          <a:graphicData uri="http://schemas.openxmlformats.org/drawingml/2006/table">
            <a:tbl>
              <a:tblPr firstRow="1" bandRow="1">
                <a:tableStyleId>{8799B23B-EC83-4686-B30A-512413B5E67A}</a:tableStyleId>
              </a:tblPr>
              <a:tblGrid>
                <a:gridCol w="1769760">
                  <a:extLst>
                    <a:ext uri="{9D8B030D-6E8A-4147-A177-3AD203B41FA5}">
                      <a16:colId xmlns="" xmlns:a16="http://schemas.microsoft.com/office/drawing/2014/main" val="1504728520"/>
                    </a:ext>
                  </a:extLst>
                </a:gridCol>
                <a:gridCol w="1769760">
                  <a:extLst>
                    <a:ext uri="{9D8B030D-6E8A-4147-A177-3AD203B41FA5}">
                      <a16:colId xmlns="" xmlns:a16="http://schemas.microsoft.com/office/drawing/2014/main" val="2915546519"/>
                    </a:ext>
                  </a:extLst>
                </a:gridCol>
                <a:gridCol w="1769760">
                  <a:extLst>
                    <a:ext uri="{9D8B030D-6E8A-4147-A177-3AD203B41FA5}">
                      <a16:colId xmlns="" xmlns:a16="http://schemas.microsoft.com/office/drawing/2014/main" val="781630137"/>
                    </a:ext>
                  </a:extLst>
                </a:gridCol>
                <a:gridCol w="1769760">
                  <a:extLst>
                    <a:ext uri="{9D8B030D-6E8A-4147-A177-3AD203B41FA5}">
                      <a16:colId xmlns="" xmlns:a16="http://schemas.microsoft.com/office/drawing/2014/main" val="3775265365"/>
                    </a:ext>
                  </a:extLst>
                </a:gridCol>
                <a:gridCol w="1769760">
                  <a:extLst>
                    <a:ext uri="{9D8B030D-6E8A-4147-A177-3AD203B41FA5}">
                      <a16:colId xmlns="" xmlns:a16="http://schemas.microsoft.com/office/drawing/2014/main" val="1340151541"/>
                    </a:ext>
                  </a:extLst>
                </a:gridCol>
                <a:gridCol w="1769760">
                  <a:extLst>
                    <a:ext uri="{9D8B030D-6E8A-4147-A177-3AD203B41FA5}">
                      <a16:colId xmlns="" xmlns:a16="http://schemas.microsoft.com/office/drawing/2014/main" val="2070846508"/>
                    </a:ext>
                  </a:extLst>
                </a:gridCol>
              </a:tblGrid>
              <a:tr h="417114">
                <a:tc>
                  <a:txBody>
                    <a:bodyPr/>
                    <a:lstStyle/>
                    <a:p>
                      <a:pPr algn="ctr"/>
                      <a:r>
                        <a:rPr lang="tr-TR" sz="1600" dirty="0"/>
                        <a:t>Dersler</a:t>
                      </a:r>
                    </a:p>
                  </a:txBody>
                  <a:tcPr marL="102850" marR="102850" marT="51425" marB="51425">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algn="ctr"/>
                      <a:r>
                        <a:rPr lang="tr-TR" sz="1600" dirty="0"/>
                        <a:t>TYT</a:t>
                      </a:r>
                    </a:p>
                  </a:txBody>
                  <a:tcPr marL="102850" marR="102850" marT="51425" marB="51425">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algn="ctr"/>
                      <a:r>
                        <a:rPr lang="tr-TR" sz="1600" dirty="0"/>
                        <a:t>Matematik</a:t>
                      </a:r>
                    </a:p>
                  </a:txBody>
                  <a:tcPr marL="102850" marR="102850" marT="51425" marB="51425">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algn="ctr"/>
                      <a:r>
                        <a:rPr lang="tr-TR" sz="1600" dirty="0"/>
                        <a:t>Edebiyat</a:t>
                      </a:r>
                    </a:p>
                  </a:txBody>
                  <a:tcPr marL="102850" marR="102850" marT="51425" marB="51425">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algn="ctr"/>
                      <a:r>
                        <a:rPr lang="tr-TR" sz="1600" dirty="0"/>
                        <a:t>Tarih-1</a:t>
                      </a:r>
                    </a:p>
                  </a:txBody>
                  <a:tcPr marL="102850" marR="102850" marT="51425" marB="51425">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algn="ctr"/>
                      <a:r>
                        <a:rPr lang="tr-TR" sz="1600" dirty="0"/>
                        <a:t>Coğrafya-1</a:t>
                      </a:r>
                    </a:p>
                  </a:txBody>
                  <a:tcPr marL="102850" marR="102850" marT="51425" marB="51425">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extLst>
                  <a:ext uri="{0D108BD9-81ED-4DB2-BD59-A6C34878D82A}">
                    <a16:rowId xmlns="" xmlns:a16="http://schemas.microsoft.com/office/drawing/2014/main" val="756994393"/>
                  </a:ext>
                </a:extLst>
              </a:tr>
              <a:tr h="417114">
                <a:tc>
                  <a:txBody>
                    <a:bodyPr/>
                    <a:lstStyle/>
                    <a:p>
                      <a:pPr algn="ctr"/>
                      <a:r>
                        <a:rPr lang="tr-TR" sz="2000" b="1" dirty="0"/>
                        <a:t>EŞİT</a:t>
                      </a:r>
                      <a:r>
                        <a:rPr lang="tr-TR" sz="2000" b="1" baseline="0" dirty="0"/>
                        <a:t> AĞIRLIK</a:t>
                      </a:r>
                      <a:endParaRPr lang="tr-TR" sz="2000" b="1" dirty="0"/>
                    </a:p>
                  </a:txBody>
                  <a:tcPr marL="102850" marR="102850" marT="51425" marB="51425">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algn="ctr"/>
                      <a:r>
                        <a:rPr lang="tr-TR" sz="2000" b="1" dirty="0"/>
                        <a:t>%40</a:t>
                      </a:r>
                    </a:p>
                  </a:txBody>
                  <a:tcPr marL="102850" marR="102850" marT="51425" marB="51425">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algn="ctr"/>
                      <a:r>
                        <a:rPr lang="tr-TR" sz="2000" b="1" dirty="0"/>
                        <a:t>%30</a:t>
                      </a:r>
                    </a:p>
                  </a:txBody>
                  <a:tcPr marL="102850" marR="102850" marT="51425" marB="51425">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algn="ctr"/>
                      <a:r>
                        <a:rPr lang="tr-TR" sz="2000" b="1" dirty="0"/>
                        <a:t>%18</a:t>
                      </a:r>
                    </a:p>
                  </a:txBody>
                  <a:tcPr marL="102850" marR="102850" marT="51425" marB="51425">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algn="ctr"/>
                      <a:r>
                        <a:rPr lang="tr-TR" sz="2000" b="1" dirty="0"/>
                        <a:t>%7</a:t>
                      </a:r>
                    </a:p>
                  </a:txBody>
                  <a:tcPr marL="102850" marR="102850" marT="51425" marB="51425">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algn="ctr"/>
                      <a:r>
                        <a:rPr lang="tr-TR" sz="2000" b="1" dirty="0"/>
                        <a:t>%5</a:t>
                      </a:r>
                    </a:p>
                  </a:txBody>
                  <a:tcPr marL="102850" marR="102850" marT="51425" marB="51425">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extLst>
                  <a:ext uri="{0D108BD9-81ED-4DB2-BD59-A6C34878D82A}">
                    <a16:rowId xmlns="" xmlns:a16="http://schemas.microsoft.com/office/drawing/2014/main" val="1897545936"/>
                  </a:ext>
                </a:extLst>
              </a:tr>
            </a:tbl>
          </a:graphicData>
        </a:graphic>
      </p:graphicFrame>
      <p:sp>
        <p:nvSpPr>
          <p:cNvPr id="13" name="Metin kutusu 12"/>
          <p:cNvSpPr txBox="1"/>
          <p:nvPr/>
        </p:nvSpPr>
        <p:spPr>
          <a:xfrm>
            <a:off x="2969127" y="4608663"/>
            <a:ext cx="5125054" cy="334707"/>
          </a:xfrm>
          <a:prstGeom prst="rect">
            <a:avLst/>
          </a:prstGeom>
          <a:solidFill>
            <a:schemeClr val="tx1">
              <a:lumMod val="75000"/>
              <a:lumOff val="25000"/>
            </a:schemeClr>
          </a:solidFill>
        </p:spPr>
        <p:txBody>
          <a:bodyPr wrap="square" rtlCol="0">
            <a:spAutoFit/>
          </a:bodyPr>
          <a:lstStyle/>
          <a:p>
            <a:pPr algn="ctr"/>
            <a:r>
              <a:rPr lang="tr-TR" sz="1575" b="1" dirty="0">
                <a:solidFill>
                  <a:schemeClr val="bg1"/>
                </a:solidFill>
                <a:effectLst>
                  <a:outerShdw blurRad="38100" dist="38100" dir="2700000" algn="tl">
                    <a:srgbClr val="000000">
                      <a:alpha val="43137"/>
                    </a:srgbClr>
                  </a:outerShdw>
                </a:effectLst>
              </a:rPr>
              <a:t>SÖZEL TESTLERİNİNİN  % OLARAK DAĞILIMI</a:t>
            </a:r>
          </a:p>
        </p:txBody>
      </p:sp>
      <p:graphicFrame>
        <p:nvGraphicFramePr>
          <p:cNvPr id="14" name="Tablo 13"/>
          <p:cNvGraphicFramePr>
            <a:graphicFrameLocks noGrp="1"/>
          </p:cNvGraphicFramePr>
          <p:nvPr>
            <p:extLst/>
          </p:nvPr>
        </p:nvGraphicFramePr>
        <p:xfrm>
          <a:off x="820019" y="5033078"/>
          <a:ext cx="10618551" cy="1137063"/>
        </p:xfrm>
        <a:graphic>
          <a:graphicData uri="http://schemas.openxmlformats.org/drawingml/2006/table">
            <a:tbl>
              <a:tblPr firstRow="1" bandRow="1">
                <a:tableStyleId>{8799B23B-EC83-4686-B30A-512413B5E67A}</a:tableStyleId>
              </a:tblPr>
              <a:tblGrid>
                <a:gridCol w="1179839">
                  <a:extLst>
                    <a:ext uri="{9D8B030D-6E8A-4147-A177-3AD203B41FA5}">
                      <a16:colId xmlns="" xmlns:a16="http://schemas.microsoft.com/office/drawing/2014/main" val="269932629"/>
                    </a:ext>
                  </a:extLst>
                </a:gridCol>
                <a:gridCol w="1179839">
                  <a:extLst>
                    <a:ext uri="{9D8B030D-6E8A-4147-A177-3AD203B41FA5}">
                      <a16:colId xmlns="" xmlns:a16="http://schemas.microsoft.com/office/drawing/2014/main" val="759235728"/>
                    </a:ext>
                  </a:extLst>
                </a:gridCol>
                <a:gridCol w="1179839">
                  <a:extLst>
                    <a:ext uri="{9D8B030D-6E8A-4147-A177-3AD203B41FA5}">
                      <a16:colId xmlns="" xmlns:a16="http://schemas.microsoft.com/office/drawing/2014/main" val="639492852"/>
                    </a:ext>
                  </a:extLst>
                </a:gridCol>
                <a:gridCol w="1179839">
                  <a:extLst>
                    <a:ext uri="{9D8B030D-6E8A-4147-A177-3AD203B41FA5}">
                      <a16:colId xmlns="" xmlns:a16="http://schemas.microsoft.com/office/drawing/2014/main" val="3275036333"/>
                    </a:ext>
                  </a:extLst>
                </a:gridCol>
                <a:gridCol w="1179839">
                  <a:extLst>
                    <a:ext uri="{9D8B030D-6E8A-4147-A177-3AD203B41FA5}">
                      <a16:colId xmlns="" xmlns:a16="http://schemas.microsoft.com/office/drawing/2014/main" val="3646649250"/>
                    </a:ext>
                  </a:extLst>
                </a:gridCol>
                <a:gridCol w="1179839">
                  <a:extLst>
                    <a:ext uri="{9D8B030D-6E8A-4147-A177-3AD203B41FA5}">
                      <a16:colId xmlns="" xmlns:a16="http://schemas.microsoft.com/office/drawing/2014/main" val="1175203985"/>
                    </a:ext>
                  </a:extLst>
                </a:gridCol>
                <a:gridCol w="1179839">
                  <a:extLst>
                    <a:ext uri="{9D8B030D-6E8A-4147-A177-3AD203B41FA5}">
                      <a16:colId xmlns="" xmlns:a16="http://schemas.microsoft.com/office/drawing/2014/main" val="3423079454"/>
                    </a:ext>
                  </a:extLst>
                </a:gridCol>
                <a:gridCol w="1179839">
                  <a:extLst>
                    <a:ext uri="{9D8B030D-6E8A-4147-A177-3AD203B41FA5}">
                      <a16:colId xmlns="" xmlns:a16="http://schemas.microsoft.com/office/drawing/2014/main" val="1478503743"/>
                    </a:ext>
                  </a:extLst>
                </a:gridCol>
                <a:gridCol w="1179839">
                  <a:extLst>
                    <a:ext uri="{9D8B030D-6E8A-4147-A177-3AD203B41FA5}">
                      <a16:colId xmlns="" xmlns:a16="http://schemas.microsoft.com/office/drawing/2014/main" val="3394742645"/>
                    </a:ext>
                  </a:extLst>
                </a:gridCol>
              </a:tblGrid>
              <a:tr h="719949">
                <a:tc>
                  <a:txBody>
                    <a:bodyPr/>
                    <a:lstStyle/>
                    <a:p>
                      <a:pPr algn="ctr"/>
                      <a:r>
                        <a:rPr lang="tr-TR" sz="2000" dirty="0"/>
                        <a:t>Dersler</a:t>
                      </a:r>
                    </a:p>
                  </a:txBody>
                  <a:tcPr marL="102850" marR="102850" marT="51425" marB="51425">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algn="ctr"/>
                      <a:r>
                        <a:rPr lang="tr-TR" sz="2000" dirty="0"/>
                        <a:t>TYT</a:t>
                      </a:r>
                    </a:p>
                  </a:txBody>
                  <a:tcPr marL="102850" marR="102850" marT="51425" marB="51425">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algn="ctr"/>
                      <a:r>
                        <a:rPr lang="tr-TR" sz="2000" dirty="0"/>
                        <a:t>Edebiyat</a:t>
                      </a:r>
                    </a:p>
                  </a:txBody>
                  <a:tcPr marL="102850" marR="102850" marT="51425" marB="51425">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algn="ctr"/>
                      <a:r>
                        <a:rPr lang="tr-TR" sz="2000" dirty="0"/>
                        <a:t>Tarih-1</a:t>
                      </a:r>
                    </a:p>
                  </a:txBody>
                  <a:tcPr marL="102850" marR="102850" marT="51425" marB="51425">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algn="ctr"/>
                      <a:r>
                        <a:rPr lang="tr-TR" sz="2000" dirty="0"/>
                        <a:t>Coğ.-1</a:t>
                      </a:r>
                    </a:p>
                  </a:txBody>
                  <a:tcPr marL="102850" marR="102850" marT="51425" marB="51425">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algn="ctr"/>
                      <a:r>
                        <a:rPr lang="tr-TR" sz="2000" dirty="0"/>
                        <a:t>Tarih-2</a:t>
                      </a:r>
                    </a:p>
                  </a:txBody>
                  <a:tcPr marL="102850" marR="102850" marT="51425" marB="51425">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algn="ctr"/>
                      <a:r>
                        <a:rPr lang="tr-TR" sz="2000" dirty="0"/>
                        <a:t>Coğ.-2</a:t>
                      </a:r>
                    </a:p>
                  </a:txBody>
                  <a:tcPr marL="102850" marR="102850" marT="51425" marB="51425">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algn="ctr"/>
                      <a:r>
                        <a:rPr lang="tr-TR" sz="2000" dirty="0"/>
                        <a:t>Felsefe G.</a:t>
                      </a:r>
                    </a:p>
                  </a:txBody>
                  <a:tcPr marL="102850" marR="102850" marT="51425" marB="51425">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algn="ctr"/>
                      <a:r>
                        <a:rPr lang="tr-TR" sz="2000" dirty="0"/>
                        <a:t>Din Kül.</a:t>
                      </a:r>
                    </a:p>
                  </a:txBody>
                  <a:tcPr marL="102850" marR="102850" marT="51425" marB="51425">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extLst>
                  <a:ext uri="{0D108BD9-81ED-4DB2-BD59-A6C34878D82A}">
                    <a16:rowId xmlns="" xmlns:a16="http://schemas.microsoft.com/office/drawing/2014/main" val="1728272077"/>
                  </a:ext>
                </a:extLst>
              </a:tr>
              <a:tr h="417114">
                <a:tc>
                  <a:txBody>
                    <a:bodyPr/>
                    <a:lstStyle/>
                    <a:p>
                      <a:pPr algn="ctr"/>
                      <a:r>
                        <a:rPr lang="tr-TR" sz="2000" b="1" dirty="0"/>
                        <a:t>SÖZEL</a:t>
                      </a:r>
                      <a:endParaRPr lang="tr-TR" sz="2200" b="1" dirty="0"/>
                    </a:p>
                  </a:txBody>
                  <a:tcPr marL="102850" marR="102850" marT="51425" marB="51425">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algn="ctr"/>
                      <a:r>
                        <a:rPr lang="tr-TR" sz="2000" b="1" dirty="0"/>
                        <a:t>%40</a:t>
                      </a:r>
                    </a:p>
                  </a:txBody>
                  <a:tcPr marL="102850" marR="102850" marT="51425" marB="51425">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algn="ctr"/>
                      <a:r>
                        <a:rPr lang="tr-TR" sz="2000" b="1" dirty="0"/>
                        <a:t>%18</a:t>
                      </a:r>
                    </a:p>
                  </a:txBody>
                  <a:tcPr marL="102850" marR="102850" marT="51425" marB="51425">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algn="ctr"/>
                      <a:r>
                        <a:rPr lang="tr-TR" sz="2000" b="1" dirty="0"/>
                        <a:t>%7</a:t>
                      </a:r>
                    </a:p>
                  </a:txBody>
                  <a:tcPr marL="102850" marR="102850" marT="51425" marB="51425">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algn="ctr"/>
                      <a:r>
                        <a:rPr lang="tr-TR" sz="2000" b="1" dirty="0"/>
                        <a:t>%5</a:t>
                      </a:r>
                    </a:p>
                  </a:txBody>
                  <a:tcPr marL="102850" marR="102850" marT="51425" marB="51425">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algn="ctr"/>
                      <a:r>
                        <a:rPr lang="tr-TR" sz="2000" b="1" dirty="0"/>
                        <a:t>%8</a:t>
                      </a:r>
                    </a:p>
                  </a:txBody>
                  <a:tcPr marL="102850" marR="102850" marT="51425" marB="51425">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algn="ctr"/>
                      <a:r>
                        <a:rPr lang="tr-TR" sz="2000" b="1" dirty="0"/>
                        <a:t>%8</a:t>
                      </a:r>
                    </a:p>
                  </a:txBody>
                  <a:tcPr marL="102850" marR="102850" marT="51425" marB="51425">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algn="ctr"/>
                      <a:r>
                        <a:rPr lang="tr-TR" sz="2000" b="1" dirty="0"/>
                        <a:t>%9</a:t>
                      </a:r>
                    </a:p>
                  </a:txBody>
                  <a:tcPr marL="102850" marR="102850" marT="51425" marB="51425">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algn="ctr"/>
                      <a:r>
                        <a:rPr lang="tr-TR" sz="2000" b="1" dirty="0"/>
                        <a:t>%5</a:t>
                      </a:r>
                    </a:p>
                  </a:txBody>
                  <a:tcPr marL="102850" marR="102850" marT="51425" marB="51425">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extLst>
                  <a:ext uri="{0D108BD9-81ED-4DB2-BD59-A6C34878D82A}">
                    <a16:rowId xmlns="" xmlns:a16="http://schemas.microsoft.com/office/drawing/2014/main" val="2021384494"/>
                  </a:ext>
                </a:extLst>
              </a:tr>
            </a:tbl>
          </a:graphicData>
        </a:graphic>
      </p:graphicFrame>
      <p:sp>
        <p:nvSpPr>
          <p:cNvPr id="15" name="Metin kutusu 14"/>
          <p:cNvSpPr txBox="1"/>
          <p:nvPr/>
        </p:nvSpPr>
        <p:spPr>
          <a:xfrm>
            <a:off x="785552" y="6396506"/>
            <a:ext cx="1452133" cy="403957"/>
          </a:xfrm>
          <a:prstGeom prst="rect">
            <a:avLst/>
          </a:prstGeom>
          <a:solidFill>
            <a:schemeClr val="tx1">
              <a:lumMod val="75000"/>
              <a:lumOff val="25000"/>
            </a:schemeClr>
          </a:solidFill>
        </p:spPr>
        <p:txBody>
          <a:bodyPr wrap="square" rtlCol="0">
            <a:spAutoFit/>
          </a:bodyPr>
          <a:lstStyle/>
          <a:p>
            <a:pPr algn="ctr"/>
            <a:r>
              <a:rPr lang="tr-TR" sz="2025" b="1" dirty="0">
                <a:solidFill>
                  <a:schemeClr val="bg1"/>
                </a:solidFill>
                <a:effectLst>
                  <a:outerShdw blurRad="38100" dist="38100" dir="2700000" algn="tl">
                    <a:srgbClr val="000000">
                      <a:alpha val="43137"/>
                    </a:srgbClr>
                  </a:outerShdw>
                </a:effectLst>
              </a:rPr>
              <a:t>DİL</a:t>
            </a:r>
          </a:p>
        </p:txBody>
      </p:sp>
      <p:sp>
        <p:nvSpPr>
          <p:cNvPr id="16" name="Metin kutusu 15"/>
          <p:cNvSpPr txBox="1"/>
          <p:nvPr/>
        </p:nvSpPr>
        <p:spPr>
          <a:xfrm>
            <a:off x="2272153" y="6383037"/>
            <a:ext cx="1455273" cy="403957"/>
          </a:xfrm>
          <a:prstGeom prst="rect">
            <a:avLst/>
          </a:prstGeom>
          <a:solidFill>
            <a:schemeClr val="tx1">
              <a:lumMod val="75000"/>
              <a:lumOff val="25000"/>
            </a:schemeClr>
          </a:solidFill>
        </p:spPr>
        <p:txBody>
          <a:bodyPr wrap="square" rtlCol="0">
            <a:spAutoFit/>
          </a:bodyPr>
          <a:lstStyle/>
          <a:p>
            <a:pPr algn="ctr"/>
            <a:r>
              <a:rPr lang="tr-TR" sz="2025" b="1" dirty="0">
                <a:solidFill>
                  <a:schemeClr val="bg1"/>
                </a:solidFill>
                <a:effectLst>
                  <a:outerShdw blurRad="38100" dist="38100" dir="2700000" algn="tl">
                    <a:srgbClr val="000000">
                      <a:alpha val="43137"/>
                    </a:srgbClr>
                  </a:outerShdw>
                </a:effectLst>
              </a:rPr>
              <a:t>TYT: %40</a:t>
            </a:r>
          </a:p>
        </p:txBody>
      </p:sp>
      <p:sp>
        <p:nvSpPr>
          <p:cNvPr id="17" name="Metin kutusu 16"/>
          <p:cNvSpPr txBox="1"/>
          <p:nvPr/>
        </p:nvSpPr>
        <p:spPr>
          <a:xfrm>
            <a:off x="3761894" y="6383037"/>
            <a:ext cx="1408396" cy="403957"/>
          </a:xfrm>
          <a:prstGeom prst="rect">
            <a:avLst/>
          </a:prstGeom>
          <a:solidFill>
            <a:schemeClr val="tx1">
              <a:lumMod val="75000"/>
              <a:lumOff val="25000"/>
            </a:schemeClr>
          </a:solidFill>
        </p:spPr>
        <p:txBody>
          <a:bodyPr wrap="square" rtlCol="0">
            <a:spAutoFit/>
          </a:bodyPr>
          <a:lstStyle/>
          <a:p>
            <a:pPr algn="ctr"/>
            <a:r>
              <a:rPr lang="tr-TR" sz="2025" b="1" dirty="0">
                <a:solidFill>
                  <a:schemeClr val="bg1"/>
                </a:solidFill>
                <a:effectLst>
                  <a:outerShdw blurRad="38100" dist="38100" dir="2700000" algn="tl">
                    <a:srgbClr val="000000">
                      <a:alpha val="43137"/>
                    </a:srgbClr>
                  </a:outerShdw>
                </a:effectLst>
              </a:rPr>
              <a:t>YDT: %60</a:t>
            </a:r>
          </a:p>
        </p:txBody>
      </p:sp>
    </p:spTree>
    <p:extLst>
      <p:ext uri="{BB962C8B-B14F-4D97-AF65-F5344CB8AC3E}">
        <p14:creationId xmlns:p14="http://schemas.microsoft.com/office/powerpoint/2010/main" val="6191032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832010" y="187844"/>
            <a:ext cx="3699647" cy="403957"/>
          </a:xfrm>
          <a:prstGeom prst="rect">
            <a:avLst/>
          </a:prstGeom>
          <a:solidFill>
            <a:schemeClr val="tx1">
              <a:lumMod val="75000"/>
              <a:lumOff val="25000"/>
            </a:schemeClr>
          </a:solidFill>
        </p:spPr>
        <p:txBody>
          <a:bodyPr wrap="square" rtlCol="0">
            <a:spAutoFit/>
          </a:bodyPr>
          <a:lstStyle/>
          <a:p>
            <a:pPr algn="ctr"/>
            <a:r>
              <a:rPr lang="tr-TR" sz="2025" b="1" dirty="0">
                <a:solidFill>
                  <a:schemeClr val="bg1"/>
                </a:solidFill>
                <a:effectLst>
                  <a:outerShdw blurRad="38100" dist="38100" dir="2700000" algn="tl">
                    <a:srgbClr val="000000">
                      <a:alpha val="43137"/>
                    </a:srgbClr>
                  </a:outerShdw>
                </a:effectLst>
              </a:rPr>
              <a:t> ÖNEMLİ AÇIKLAMALAR</a:t>
            </a:r>
          </a:p>
        </p:txBody>
      </p:sp>
      <p:pic>
        <p:nvPicPr>
          <p:cNvPr id="5" name="Resim 4"/>
          <p:cNvPicPr>
            <a:picLocks noChangeAspect="1"/>
          </p:cNvPicPr>
          <p:nvPr/>
        </p:nvPicPr>
        <p:blipFill>
          <a:blip r:embed="rId2"/>
          <a:stretch>
            <a:fillRect/>
          </a:stretch>
        </p:blipFill>
        <p:spPr>
          <a:xfrm>
            <a:off x="1121419" y="955408"/>
            <a:ext cx="5559273" cy="5450481"/>
          </a:xfrm>
          <a:prstGeom prst="rect">
            <a:avLst/>
          </a:prstGeom>
        </p:spPr>
      </p:pic>
      <p:sp>
        <p:nvSpPr>
          <p:cNvPr id="6" name="Metin kutusu 5"/>
          <p:cNvSpPr txBox="1"/>
          <p:nvPr/>
        </p:nvSpPr>
        <p:spPr>
          <a:xfrm>
            <a:off x="5206443" y="1066764"/>
            <a:ext cx="4852799" cy="646331"/>
          </a:xfrm>
          <a:prstGeom prst="rect">
            <a:avLst/>
          </a:prstGeom>
          <a:noFill/>
        </p:spPr>
        <p:txBody>
          <a:bodyPr wrap="square" rtlCol="0">
            <a:spAutoFit/>
          </a:bodyPr>
          <a:lstStyle/>
          <a:p>
            <a:r>
              <a:rPr lang="tr-TR" b="1" dirty="0"/>
              <a:t>Sınavlar genel olarak Haziran ayının 2. haftası hafta sonu yapılır.</a:t>
            </a:r>
          </a:p>
        </p:txBody>
      </p:sp>
      <p:sp>
        <p:nvSpPr>
          <p:cNvPr id="7" name="Metin kutusu 6"/>
          <p:cNvSpPr txBox="1"/>
          <p:nvPr/>
        </p:nvSpPr>
        <p:spPr>
          <a:xfrm>
            <a:off x="4489610" y="2129954"/>
            <a:ext cx="6738381" cy="646331"/>
          </a:xfrm>
          <a:prstGeom prst="rect">
            <a:avLst/>
          </a:prstGeom>
          <a:noFill/>
        </p:spPr>
        <p:txBody>
          <a:bodyPr wrap="square" rtlCol="0">
            <a:spAutoFit/>
          </a:bodyPr>
          <a:lstStyle/>
          <a:p>
            <a:r>
              <a:rPr lang="tr-TR" b="1" dirty="0"/>
              <a:t>Sınava giren adaylar sabah oturumu için saat:10:00’dan öğleden sonra oturumu içinde 15:30’dan sonra sınav salonuna alınmazlar.</a:t>
            </a:r>
          </a:p>
        </p:txBody>
      </p:sp>
      <p:sp>
        <p:nvSpPr>
          <p:cNvPr id="8" name="Metin kutusu 7"/>
          <p:cNvSpPr txBox="1"/>
          <p:nvPr/>
        </p:nvSpPr>
        <p:spPr>
          <a:xfrm>
            <a:off x="5384246" y="3193145"/>
            <a:ext cx="6304507" cy="1027204"/>
          </a:xfrm>
          <a:prstGeom prst="rect">
            <a:avLst/>
          </a:prstGeom>
          <a:noFill/>
        </p:spPr>
        <p:txBody>
          <a:bodyPr wrap="square" rtlCol="0">
            <a:spAutoFit/>
          </a:bodyPr>
          <a:lstStyle/>
          <a:p>
            <a:r>
              <a:rPr lang="tr-TR" sz="2025" b="1" dirty="0"/>
              <a:t>Oturum ücreti 2022 yılına ait her bir oturum için 115 TL olup ücretler sonraki yıllar için ÖSYM tarafından yeniden belirlenir. </a:t>
            </a:r>
          </a:p>
        </p:txBody>
      </p:sp>
      <p:sp>
        <p:nvSpPr>
          <p:cNvPr id="9" name="Metin kutusu 8"/>
          <p:cNvSpPr txBox="1"/>
          <p:nvPr/>
        </p:nvSpPr>
        <p:spPr>
          <a:xfrm>
            <a:off x="5286955" y="4816825"/>
            <a:ext cx="6499088" cy="611578"/>
          </a:xfrm>
          <a:prstGeom prst="rect">
            <a:avLst/>
          </a:prstGeom>
          <a:noFill/>
        </p:spPr>
        <p:txBody>
          <a:bodyPr wrap="square" rtlCol="0">
            <a:spAutoFit/>
          </a:bodyPr>
          <a:lstStyle/>
          <a:p>
            <a:r>
              <a:rPr lang="tr-TR" sz="1687" b="1" dirty="0"/>
              <a:t>Sınava katılan adaylar için sınava giriş evrakı ile birlikte fotoğrafı güncel olan Yeni Nüfus cüzdanı veya geçerliliği olan pasaport istenmektedir.</a:t>
            </a:r>
          </a:p>
        </p:txBody>
      </p:sp>
    </p:spTree>
    <p:extLst>
      <p:ext uri="{BB962C8B-B14F-4D97-AF65-F5344CB8AC3E}">
        <p14:creationId xmlns:p14="http://schemas.microsoft.com/office/powerpoint/2010/main" val="6957425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952500" y="0"/>
            <a:ext cx="10287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6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3200">
                <a:solidFill>
                  <a:schemeClr val="tx1"/>
                </a:solidFill>
                <a:latin typeface="Tahoma" panose="020B0604030504040204" pitchFamily="34" charset="0"/>
              </a:defRPr>
            </a:lvl2pPr>
            <a:lvl3pPr marL="1143000" indent="-228600">
              <a:spcBef>
                <a:spcPct val="20000"/>
              </a:spcBef>
              <a:buClr>
                <a:schemeClr val="hlink"/>
              </a:buClr>
              <a:buSzPct val="120000"/>
              <a:buChar char="•"/>
              <a:defRPr sz="27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3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3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3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3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3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300">
                <a:solidFill>
                  <a:schemeClr val="tx1"/>
                </a:solidFill>
                <a:latin typeface="Tahoma" panose="020B0604030504040204" pitchFamily="34" charset="0"/>
              </a:defRPr>
            </a:lvl9pPr>
          </a:lstStyle>
          <a:p>
            <a:pPr algn="ctr">
              <a:spcBef>
                <a:spcPct val="50000"/>
              </a:spcBef>
              <a:buClrTx/>
              <a:buSzTx/>
              <a:buFontTx/>
              <a:buNone/>
            </a:pPr>
            <a:r>
              <a:rPr lang="tr-TR" altLang="tr-TR" sz="3200">
                <a:solidFill>
                  <a:srgbClr val="000000"/>
                </a:solidFill>
                <a:latin typeface="Times New Roman" panose="02020603050405020304" pitchFamily="18" charset="0"/>
              </a:rPr>
              <a:t>GEREKTİĞİNDE YARDIM ALIN</a:t>
            </a:r>
          </a:p>
        </p:txBody>
      </p:sp>
      <p:graphicFrame>
        <p:nvGraphicFramePr>
          <p:cNvPr id="97283" name="Object 3"/>
          <p:cNvGraphicFramePr>
            <a:graphicFrameLocks noChangeAspect="1"/>
          </p:cNvGraphicFramePr>
          <p:nvPr/>
        </p:nvGraphicFramePr>
        <p:xfrm>
          <a:off x="4719639" y="1125538"/>
          <a:ext cx="2662237" cy="1655762"/>
        </p:xfrm>
        <a:graphic>
          <a:graphicData uri="http://schemas.openxmlformats.org/presentationml/2006/ole">
            <mc:AlternateContent xmlns:mc="http://schemas.openxmlformats.org/markup-compatibility/2006">
              <mc:Choice xmlns:v="urn:schemas-microsoft-com:vml" Requires="v">
                <p:oleObj spid="_x0000_s1029" name="Klip" r:id="rId3" imgW="1660550" imgH="1262786" progId="MS_ClipArt_Gallery.2">
                  <p:embed/>
                </p:oleObj>
              </mc:Choice>
              <mc:Fallback>
                <p:oleObj name="Klip" r:id="rId3" imgW="1660550" imgH="1262786"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9639" y="1125538"/>
                        <a:ext cx="2662237" cy="165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7284" name="Object 4"/>
          <p:cNvGraphicFramePr>
            <a:graphicFrameLocks noChangeAspect="1"/>
          </p:cNvGraphicFramePr>
          <p:nvPr/>
        </p:nvGraphicFramePr>
        <p:xfrm>
          <a:off x="5067301" y="1371600"/>
          <a:ext cx="2143125" cy="1219200"/>
        </p:xfrm>
        <a:graphic>
          <a:graphicData uri="http://schemas.openxmlformats.org/presentationml/2006/ole">
            <mc:AlternateContent xmlns:mc="http://schemas.openxmlformats.org/markup-compatibility/2006">
              <mc:Choice xmlns:v="urn:schemas-microsoft-com:vml" Requires="v">
                <p:oleObj spid="_x0000_s1030" name="Bit Eşlem Resmi" r:id="rId5" imgW="638264" imgH="590476" progId="Paint.Picture">
                  <p:embed/>
                </p:oleObj>
              </mc:Choice>
              <mc:Fallback>
                <p:oleObj name="Bit Eşlem Resmi" r:id="rId5" imgW="638264" imgH="590476"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7301" y="1371600"/>
                        <a:ext cx="2143125" cy="1219200"/>
                      </a:xfrm>
                      <a:prstGeom prst="rect">
                        <a:avLst/>
                      </a:prstGeom>
                      <a:noFill/>
                      <a:ln w="76200" cap="rnd">
                        <a:solidFill>
                          <a:srgbClr val="800000"/>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7285" name="Text Box 6"/>
          <p:cNvSpPr txBox="1">
            <a:spLocks noChangeArrowheads="1"/>
          </p:cNvSpPr>
          <p:nvPr/>
        </p:nvSpPr>
        <p:spPr bwMode="auto">
          <a:xfrm>
            <a:off x="5053012" y="1311275"/>
            <a:ext cx="2085975" cy="158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6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3200">
                <a:solidFill>
                  <a:schemeClr val="tx1"/>
                </a:solidFill>
                <a:latin typeface="Tahoma" panose="020B0604030504040204" pitchFamily="34" charset="0"/>
              </a:defRPr>
            </a:lvl2pPr>
            <a:lvl3pPr marL="1143000" indent="-228600">
              <a:spcBef>
                <a:spcPct val="20000"/>
              </a:spcBef>
              <a:buClr>
                <a:schemeClr val="hlink"/>
              </a:buClr>
              <a:buSzPct val="120000"/>
              <a:buChar char="•"/>
              <a:defRPr sz="27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3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3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3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3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3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300">
                <a:solidFill>
                  <a:schemeClr val="tx1"/>
                </a:solidFill>
                <a:latin typeface="Tahoma" panose="020B0604030504040204" pitchFamily="34" charset="0"/>
              </a:defRPr>
            </a:lvl9pPr>
          </a:lstStyle>
          <a:p>
            <a:pPr algn="ctr">
              <a:spcBef>
                <a:spcPct val="50000"/>
              </a:spcBef>
              <a:buClrTx/>
              <a:buSzTx/>
              <a:buFontTx/>
              <a:buNone/>
            </a:pPr>
            <a:r>
              <a:rPr lang="tr-TR" altLang="tr-TR" sz="1600" i="1" dirty="0">
                <a:solidFill>
                  <a:srgbClr val="000000"/>
                </a:solidFill>
                <a:latin typeface="Times New Roman" panose="02020603050405020304" pitchFamily="18" charset="0"/>
              </a:rPr>
              <a:t>Abdullah </a:t>
            </a:r>
          </a:p>
          <a:p>
            <a:pPr algn="ctr">
              <a:spcBef>
                <a:spcPct val="50000"/>
              </a:spcBef>
              <a:buClrTx/>
              <a:buSzTx/>
              <a:buFontTx/>
              <a:buNone/>
            </a:pPr>
            <a:r>
              <a:rPr lang="tr-TR" altLang="tr-TR" sz="1600" i="1" dirty="0">
                <a:solidFill>
                  <a:srgbClr val="000000"/>
                </a:solidFill>
                <a:latin typeface="Times New Roman" panose="02020603050405020304" pitchFamily="18" charset="0"/>
              </a:rPr>
              <a:t>ŞENCAN</a:t>
            </a:r>
          </a:p>
          <a:p>
            <a:pPr algn="ctr">
              <a:spcBef>
                <a:spcPct val="50000"/>
              </a:spcBef>
              <a:buClrTx/>
              <a:buSzTx/>
              <a:buFontTx/>
              <a:buNone/>
            </a:pPr>
            <a:r>
              <a:rPr lang="tr-TR" altLang="tr-TR" sz="1600" i="1" dirty="0">
                <a:solidFill>
                  <a:srgbClr val="FF3300"/>
                </a:solidFill>
              </a:rPr>
              <a:t>PSİKOLOJİK DANIŞMAN</a:t>
            </a:r>
            <a:endParaRPr lang="tr-TR" altLang="tr-TR" sz="1600" i="1" dirty="0">
              <a:solidFill>
                <a:srgbClr val="000000"/>
              </a:solidFill>
              <a:latin typeface="Times New Roman" panose="02020603050405020304" pitchFamily="18" charset="0"/>
            </a:endParaRPr>
          </a:p>
          <a:p>
            <a:pPr algn="ctr">
              <a:spcBef>
                <a:spcPct val="50000"/>
              </a:spcBef>
              <a:buClrTx/>
              <a:buSzTx/>
              <a:buFontTx/>
              <a:buNone/>
            </a:pPr>
            <a:endParaRPr lang="tr-TR" altLang="tr-TR" sz="1200" i="1" dirty="0">
              <a:solidFill>
                <a:srgbClr val="000000"/>
              </a:solidFill>
              <a:latin typeface="Times New Roman" panose="02020603050405020304" pitchFamily="18" charset="0"/>
            </a:endParaRPr>
          </a:p>
        </p:txBody>
      </p:sp>
      <p:pic>
        <p:nvPicPr>
          <p:cNvPr id="97286" name="Picture 8" descr="EMPTYMA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53513" y="1229662"/>
            <a:ext cx="3171825"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7287" name="Object 9"/>
          <p:cNvGraphicFramePr>
            <a:graphicFrameLocks noChangeAspect="1"/>
          </p:cNvGraphicFramePr>
          <p:nvPr>
            <p:extLst>
              <p:ext uri="{D42A27DB-BD31-4B8C-83A1-F6EECF244321}">
                <p14:modId xmlns:p14="http://schemas.microsoft.com/office/powerpoint/2010/main" val="3836295543"/>
              </p:ext>
            </p:extLst>
          </p:nvPr>
        </p:nvGraphicFramePr>
        <p:xfrm>
          <a:off x="1809750" y="1125538"/>
          <a:ext cx="8829675" cy="5519737"/>
        </p:xfrm>
        <a:graphic>
          <a:graphicData uri="http://schemas.openxmlformats.org/presentationml/2006/ole">
            <mc:AlternateContent xmlns:mc="http://schemas.openxmlformats.org/markup-compatibility/2006">
              <mc:Choice xmlns:v="urn:schemas-microsoft-com:vml" Requires="v">
                <p:oleObj spid="_x0000_s1031" name="Klip" r:id="rId8" imgW="5614988" imgH="2751138" progId="MS_ClipArt_Gallery.2">
                  <p:embed/>
                </p:oleObj>
              </mc:Choice>
              <mc:Fallback>
                <p:oleObj name="Klip" r:id="rId8" imgW="5614988" imgH="2751138"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09750" y="1125538"/>
                        <a:ext cx="8829675" cy="5519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7288" name="Text Box 12"/>
          <p:cNvSpPr txBox="1">
            <a:spLocks noChangeArrowheads="1"/>
          </p:cNvSpPr>
          <p:nvPr/>
        </p:nvSpPr>
        <p:spPr bwMode="auto">
          <a:xfrm>
            <a:off x="5208587" y="1834357"/>
            <a:ext cx="1860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hlink"/>
              </a:buClr>
              <a:buSzPct val="120000"/>
              <a:buChar char="•"/>
              <a:defRPr sz="36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3200">
                <a:solidFill>
                  <a:schemeClr val="tx1"/>
                </a:solidFill>
                <a:latin typeface="Tahoma" panose="020B0604030504040204" pitchFamily="34" charset="0"/>
              </a:defRPr>
            </a:lvl2pPr>
            <a:lvl3pPr marL="1143000" indent="-228600">
              <a:spcBef>
                <a:spcPct val="20000"/>
              </a:spcBef>
              <a:buClr>
                <a:schemeClr val="hlink"/>
              </a:buClr>
              <a:buSzPct val="120000"/>
              <a:buChar char="•"/>
              <a:defRPr sz="27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3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3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3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3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3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300">
                <a:solidFill>
                  <a:schemeClr val="tx1"/>
                </a:solidFill>
                <a:latin typeface="Tahoma" panose="020B0604030504040204" pitchFamily="34" charset="0"/>
              </a:defRPr>
            </a:lvl9pPr>
          </a:lstStyle>
          <a:p>
            <a:pPr algn="ctr" eaLnBrk="1" hangingPunct="1">
              <a:spcBef>
                <a:spcPct val="0"/>
              </a:spcBef>
              <a:buClrTx/>
              <a:buSzTx/>
              <a:buFontTx/>
              <a:buNone/>
            </a:pPr>
            <a:endParaRPr lang="tr-TR" altLang="tr-TR" sz="1400">
              <a:solidFill>
                <a:schemeClr val="bg1"/>
              </a:solidFill>
            </a:endParaRPr>
          </a:p>
          <a:p>
            <a:pPr algn="ctr" eaLnBrk="1" hangingPunct="1">
              <a:spcBef>
                <a:spcPct val="0"/>
              </a:spcBef>
              <a:buClrTx/>
              <a:buSzTx/>
              <a:buFontTx/>
              <a:buNone/>
            </a:pPr>
            <a:endParaRPr lang="tr-TR" altLang="tr-TR" sz="1000">
              <a:solidFill>
                <a:schemeClr val="bg1"/>
              </a:solidFill>
            </a:endParaRPr>
          </a:p>
        </p:txBody>
      </p:sp>
    </p:spTree>
    <p:extLst>
      <p:ext uri="{BB962C8B-B14F-4D97-AF65-F5344CB8AC3E}">
        <p14:creationId xmlns:p14="http://schemas.microsoft.com/office/powerpoint/2010/main" val="3806448866"/>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3"/>
          <p:cNvSpPr>
            <a:spLocks noGrp="1" noChangeArrowheads="1"/>
          </p:cNvSpPr>
          <p:nvPr>
            <p:ph type="body" idx="1"/>
          </p:nvPr>
        </p:nvSpPr>
        <p:spPr>
          <a:xfrm>
            <a:off x="1631950" y="2492375"/>
            <a:ext cx="9175750" cy="3600450"/>
          </a:xfrm>
        </p:spPr>
        <p:txBody>
          <a:bodyPr/>
          <a:lstStyle/>
          <a:p>
            <a:pPr marL="342900" indent="-342900" algn="ctr">
              <a:buNone/>
              <a:defRPr/>
            </a:pPr>
            <a:endParaRPr lang="tr-TR" sz="4000" b="1" dirty="0">
              <a:solidFill>
                <a:srgbClr val="000000"/>
              </a:solidFill>
              <a:effectLst>
                <a:outerShdw blurRad="38100" dist="38100" dir="2700000" algn="tl">
                  <a:srgbClr val="FFFFFF"/>
                </a:outerShdw>
              </a:effectLst>
              <a:latin typeface="Times New Roman" pitchFamily="18" charset="0"/>
            </a:endParaRPr>
          </a:p>
          <a:p>
            <a:pPr marL="342900" indent="-342900" algn="ctr">
              <a:buNone/>
              <a:defRPr/>
            </a:pPr>
            <a:r>
              <a:rPr lang="tr-TR" sz="4000" b="1" dirty="0">
                <a:solidFill>
                  <a:srgbClr val="000000"/>
                </a:solidFill>
                <a:effectLst>
                  <a:outerShdw blurRad="38100" dist="38100" dir="2700000" algn="tl">
                    <a:srgbClr val="FFFFFF"/>
                  </a:outerShdw>
                </a:effectLst>
                <a:latin typeface="Times New Roman" pitchFamily="18" charset="0"/>
              </a:rPr>
              <a:t>  </a:t>
            </a:r>
            <a:r>
              <a:rPr lang="tr-TR" sz="4000" b="1" dirty="0">
                <a:solidFill>
                  <a:srgbClr val="FF0000"/>
                </a:solidFill>
                <a:latin typeface="Times New Roman" pitchFamily="18" charset="0"/>
              </a:rPr>
              <a:t> </a:t>
            </a:r>
            <a:r>
              <a:rPr lang="tr-TR" sz="4000" b="1" dirty="0" smtClean="0">
                <a:solidFill>
                  <a:srgbClr val="FF0000"/>
                </a:solidFill>
                <a:latin typeface="Times New Roman" pitchFamily="18" charset="0"/>
              </a:rPr>
              <a:t>TOBB Fen Lisesi Rehberlik Servisi 2023 YKS Sistemi Seminerini </a:t>
            </a:r>
            <a:r>
              <a:rPr lang="tr-TR" sz="4000" b="1" dirty="0">
                <a:solidFill>
                  <a:srgbClr val="FF0000"/>
                </a:solidFill>
                <a:latin typeface="Times New Roman" pitchFamily="18" charset="0"/>
              </a:rPr>
              <a:t>Sundu</a:t>
            </a:r>
          </a:p>
          <a:p>
            <a:pPr marL="342900" indent="-342900" algn="r">
              <a:buNone/>
              <a:defRPr/>
            </a:pPr>
            <a:endParaRPr lang="tr-TR" sz="2000" dirty="0" smtClean="0"/>
          </a:p>
          <a:p>
            <a:pPr marL="342900" indent="-342900" algn="r">
              <a:buNone/>
              <a:defRPr/>
            </a:pPr>
            <a:endParaRPr lang="tr-TR" sz="2000" dirty="0"/>
          </a:p>
          <a:p>
            <a:pPr marL="342900" indent="-342900" algn="r">
              <a:buNone/>
              <a:defRPr/>
            </a:pPr>
            <a:r>
              <a:rPr lang="tr-TR" sz="2000" dirty="0" smtClean="0"/>
              <a:t>Abdullah </a:t>
            </a:r>
            <a:r>
              <a:rPr lang="tr-TR" sz="2000" dirty="0"/>
              <a:t>ŞENCAN                  </a:t>
            </a:r>
          </a:p>
          <a:p>
            <a:pPr marL="342900" indent="-342900" algn="r">
              <a:buNone/>
              <a:defRPr/>
            </a:pPr>
            <a:r>
              <a:rPr lang="tr-TR" sz="2000" dirty="0"/>
              <a:t>      Psikolojik Danışman</a:t>
            </a:r>
          </a:p>
        </p:txBody>
      </p:sp>
      <p:sp>
        <p:nvSpPr>
          <p:cNvPr id="100356" name="Rectangle 4"/>
          <p:cNvSpPr>
            <a:spLocks noChangeArrowheads="1"/>
          </p:cNvSpPr>
          <p:nvPr/>
        </p:nvSpPr>
        <p:spPr bwMode="auto">
          <a:xfrm>
            <a:off x="1271588" y="1196976"/>
            <a:ext cx="94027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6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3200">
                <a:solidFill>
                  <a:schemeClr val="tx1"/>
                </a:solidFill>
                <a:latin typeface="Tahoma" panose="020B0604030504040204" pitchFamily="34" charset="0"/>
              </a:defRPr>
            </a:lvl2pPr>
            <a:lvl3pPr marL="1143000" indent="-228600">
              <a:spcBef>
                <a:spcPct val="20000"/>
              </a:spcBef>
              <a:buClr>
                <a:schemeClr val="hlink"/>
              </a:buClr>
              <a:buSzPct val="120000"/>
              <a:buChar char="•"/>
              <a:defRPr sz="27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3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3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3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3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3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300">
                <a:solidFill>
                  <a:schemeClr val="tx1"/>
                </a:solidFill>
                <a:latin typeface="Tahoma" panose="020B0604030504040204" pitchFamily="34" charset="0"/>
              </a:defRPr>
            </a:lvl9pPr>
          </a:lstStyle>
          <a:p>
            <a:pPr algn="ctr" eaLnBrk="1" hangingPunct="1">
              <a:buClr>
                <a:schemeClr val="accent1"/>
              </a:buClr>
              <a:buSzPct val="85000"/>
              <a:buFont typeface="Wingdings" panose="05000000000000000000" pitchFamily="2" charset="2"/>
              <a:buNone/>
            </a:pPr>
            <a:r>
              <a:rPr lang="tr-TR" altLang="tr-TR" sz="5400" dirty="0"/>
              <a:t>İlginize teşekkür ederim</a:t>
            </a:r>
          </a:p>
        </p:txBody>
      </p:sp>
    </p:spTree>
    <p:extLst>
      <p:ext uri="{BB962C8B-B14F-4D97-AF65-F5344CB8AC3E}">
        <p14:creationId xmlns:p14="http://schemas.microsoft.com/office/powerpoint/2010/main" val="3361020803"/>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3358378" y="109962"/>
            <a:ext cx="5475243" cy="715581"/>
          </a:xfrm>
          <a:prstGeom prst="rect">
            <a:avLst/>
          </a:prstGeom>
          <a:solidFill>
            <a:schemeClr val="tx1">
              <a:lumMod val="75000"/>
              <a:lumOff val="25000"/>
            </a:schemeClr>
          </a:solidFill>
        </p:spPr>
        <p:txBody>
          <a:bodyPr wrap="square" rtlCol="0">
            <a:spAutoFit/>
          </a:bodyPr>
          <a:lstStyle/>
          <a:p>
            <a:pPr algn="ctr"/>
            <a:r>
              <a:rPr lang="tr-TR" sz="2025" b="1" dirty="0">
                <a:solidFill>
                  <a:schemeClr val="bg1"/>
                </a:solidFill>
                <a:effectLst>
                  <a:outerShdw blurRad="38100" dist="38100" dir="2700000" algn="tl">
                    <a:srgbClr val="000000">
                      <a:alpha val="43137"/>
                    </a:srgbClr>
                  </a:outerShdw>
                </a:effectLst>
              </a:rPr>
              <a:t>Son 8 Yıldır  Lisans Programlarına Yerleşen Aday Sayısı</a:t>
            </a:r>
          </a:p>
        </p:txBody>
      </p:sp>
      <p:graphicFrame>
        <p:nvGraphicFramePr>
          <p:cNvPr id="6" name="Grafik 5"/>
          <p:cNvGraphicFramePr/>
          <p:nvPr>
            <p:extLst>
              <p:ext uri="{D42A27DB-BD31-4B8C-83A1-F6EECF244321}">
                <p14:modId xmlns:p14="http://schemas.microsoft.com/office/powerpoint/2010/main" val="3058787282"/>
              </p:ext>
            </p:extLst>
          </p:nvPr>
        </p:nvGraphicFramePr>
        <p:xfrm>
          <a:off x="0" y="825543"/>
          <a:ext cx="12192000" cy="60324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6057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3275207" y="161063"/>
            <a:ext cx="5762620" cy="715581"/>
          </a:xfrm>
          <a:prstGeom prst="rect">
            <a:avLst/>
          </a:prstGeom>
          <a:solidFill>
            <a:schemeClr val="tx1">
              <a:lumMod val="75000"/>
              <a:lumOff val="25000"/>
            </a:schemeClr>
          </a:solidFill>
        </p:spPr>
        <p:txBody>
          <a:bodyPr wrap="square" rtlCol="0">
            <a:spAutoFit/>
          </a:bodyPr>
          <a:lstStyle/>
          <a:p>
            <a:pPr algn="ctr"/>
            <a:r>
              <a:rPr lang="tr-TR" sz="2025" b="1" dirty="0">
                <a:solidFill>
                  <a:schemeClr val="bg1"/>
                </a:solidFill>
                <a:effectLst>
                  <a:outerShdw blurRad="38100" dist="38100" dir="2700000" algn="tl">
                    <a:srgbClr val="000000">
                      <a:alpha val="43137"/>
                    </a:srgbClr>
                  </a:outerShdw>
                </a:effectLst>
              </a:rPr>
              <a:t>Son 8 Yıldır  Ön Lisans Programlarına Yerleşen Aday Sayısı</a:t>
            </a:r>
          </a:p>
        </p:txBody>
      </p:sp>
      <p:graphicFrame>
        <p:nvGraphicFramePr>
          <p:cNvPr id="2" name="Tablo 1"/>
          <p:cNvGraphicFramePr>
            <a:graphicFrameLocks noGrp="1"/>
          </p:cNvGraphicFramePr>
          <p:nvPr>
            <p:extLst>
              <p:ext uri="{D42A27DB-BD31-4B8C-83A1-F6EECF244321}">
                <p14:modId xmlns:p14="http://schemas.microsoft.com/office/powerpoint/2010/main" val="3338503907"/>
              </p:ext>
            </p:extLst>
          </p:nvPr>
        </p:nvGraphicFramePr>
        <p:xfrm>
          <a:off x="0" y="977532"/>
          <a:ext cx="12192001" cy="5880467"/>
        </p:xfrm>
        <a:graphic>
          <a:graphicData uri="http://schemas.openxmlformats.org/drawingml/2006/table">
            <a:tbl>
              <a:tblPr firstRow="1" firstCol="1" lastRow="1" lastCol="1" bandRow="1" bandCol="1">
                <a:tableStyleId>{F5AB1C69-6EDB-4FF4-983F-18BD219EF322}</a:tableStyleId>
              </a:tblPr>
              <a:tblGrid>
                <a:gridCol w="2471635">
                  <a:extLst>
                    <a:ext uri="{9D8B030D-6E8A-4147-A177-3AD203B41FA5}">
                      <a16:colId xmlns="" xmlns:a16="http://schemas.microsoft.com/office/drawing/2014/main" val="846713433"/>
                    </a:ext>
                  </a:extLst>
                </a:gridCol>
                <a:gridCol w="1481585">
                  <a:extLst>
                    <a:ext uri="{9D8B030D-6E8A-4147-A177-3AD203B41FA5}">
                      <a16:colId xmlns="" xmlns:a16="http://schemas.microsoft.com/office/drawing/2014/main" val="1645962269"/>
                    </a:ext>
                  </a:extLst>
                </a:gridCol>
                <a:gridCol w="1647757">
                  <a:extLst>
                    <a:ext uri="{9D8B030D-6E8A-4147-A177-3AD203B41FA5}">
                      <a16:colId xmlns="" xmlns:a16="http://schemas.microsoft.com/office/drawing/2014/main" val="419195207"/>
                    </a:ext>
                  </a:extLst>
                </a:gridCol>
                <a:gridCol w="1318902">
                  <a:extLst>
                    <a:ext uri="{9D8B030D-6E8A-4147-A177-3AD203B41FA5}">
                      <a16:colId xmlns="" xmlns:a16="http://schemas.microsoft.com/office/drawing/2014/main" val="3575635803"/>
                    </a:ext>
                  </a:extLst>
                </a:gridCol>
                <a:gridCol w="1318902">
                  <a:extLst>
                    <a:ext uri="{9D8B030D-6E8A-4147-A177-3AD203B41FA5}">
                      <a16:colId xmlns="" xmlns:a16="http://schemas.microsoft.com/office/drawing/2014/main" val="2774530323"/>
                    </a:ext>
                  </a:extLst>
                </a:gridCol>
                <a:gridCol w="1318902">
                  <a:extLst>
                    <a:ext uri="{9D8B030D-6E8A-4147-A177-3AD203B41FA5}">
                      <a16:colId xmlns="" xmlns:a16="http://schemas.microsoft.com/office/drawing/2014/main" val="1766604833"/>
                    </a:ext>
                  </a:extLst>
                </a:gridCol>
                <a:gridCol w="1318902">
                  <a:extLst>
                    <a:ext uri="{9D8B030D-6E8A-4147-A177-3AD203B41FA5}">
                      <a16:colId xmlns="" xmlns:a16="http://schemas.microsoft.com/office/drawing/2014/main" val="2161931034"/>
                    </a:ext>
                  </a:extLst>
                </a:gridCol>
                <a:gridCol w="1315416">
                  <a:extLst>
                    <a:ext uri="{9D8B030D-6E8A-4147-A177-3AD203B41FA5}">
                      <a16:colId xmlns="" xmlns:a16="http://schemas.microsoft.com/office/drawing/2014/main" val="3226135481"/>
                    </a:ext>
                  </a:extLst>
                </a:gridCol>
              </a:tblGrid>
              <a:tr h="1232196">
                <a:tc rowSpan="3">
                  <a:txBody>
                    <a:bodyPr/>
                    <a:lstStyle/>
                    <a:p>
                      <a:pPr algn="l">
                        <a:lnSpc>
                          <a:spcPts val="1460"/>
                        </a:lnSpc>
                        <a:spcBef>
                          <a:spcPts val="55"/>
                        </a:spcBef>
                        <a:spcAft>
                          <a:spcPts val="0"/>
                        </a:spcAft>
                      </a:pPr>
                      <a:r>
                        <a:rPr lang="en-US" sz="1100" dirty="0">
                          <a:effectLst/>
                        </a:rPr>
                        <a:t> </a:t>
                      </a:r>
                      <a:endParaRPr lang="tr-TR" sz="800" dirty="0">
                        <a:effectLst/>
                      </a:endParaRPr>
                    </a:p>
                    <a:p>
                      <a:pPr marL="361315" algn="l">
                        <a:lnSpc>
                          <a:spcPts val="1460"/>
                        </a:lnSpc>
                        <a:spcAft>
                          <a:spcPts val="0"/>
                        </a:spcAft>
                      </a:pPr>
                      <a:r>
                        <a:rPr lang="en-US" sz="800" dirty="0" err="1">
                          <a:effectLst/>
                        </a:rPr>
                        <a:t>Okul</a:t>
                      </a:r>
                      <a:r>
                        <a:rPr lang="en-US" sz="800" dirty="0">
                          <a:effectLst/>
                        </a:rPr>
                        <a:t> </a:t>
                      </a:r>
                      <a:r>
                        <a:rPr lang="en-US" sz="800" dirty="0" err="1">
                          <a:effectLst/>
                        </a:rPr>
                        <a:t>Türü</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rowSpan="3">
                  <a:txBody>
                    <a:bodyPr/>
                    <a:lstStyle/>
                    <a:p>
                      <a:pPr marL="37465" marR="83820" indent="-635" algn="ctr">
                        <a:lnSpc>
                          <a:spcPts val="1460"/>
                        </a:lnSpc>
                        <a:spcAft>
                          <a:spcPts val="0"/>
                        </a:spcAft>
                      </a:pPr>
                      <a:r>
                        <a:rPr lang="en-US" sz="800">
                          <a:effectLst/>
                        </a:rPr>
                        <a:t>Yerleştirme Puanı </a:t>
                      </a:r>
                      <a:r>
                        <a:rPr lang="en-US" sz="800" spc="-5">
                          <a:effectLst/>
                        </a:rPr>
                        <a:t>Hesaplanan</a:t>
                      </a:r>
                      <a:endParaRPr lang="tr-TR" sz="800">
                        <a:effectLst/>
                      </a:endParaRPr>
                    </a:p>
                    <a:p>
                      <a:pPr marL="40640" marR="86995" algn="ctr">
                        <a:lnSpc>
                          <a:spcPts val="1245"/>
                        </a:lnSpc>
                        <a:spcAft>
                          <a:spcPts val="0"/>
                        </a:spcAft>
                      </a:pPr>
                      <a:r>
                        <a:rPr lang="en-US" sz="800">
                          <a:effectLst/>
                        </a:rPr>
                        <a:t>Aday</a:t>
                      </a:r>
                      <a:r>
                        <a:rPr lang="en-US" sz="800" spc="-20">
                          <a:effectLst/>
                        </a:rPr>
                        <a:t> </a:t>
                      </a:r>
                      <a:r>
                        <a:rPr lang="en-US" sz="800">
                          <a:effectLst/>
                        </a:rPr>
                        <a:t>Sayısı</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rowSpan="3">
                  <a:txBody>
                    <a:bodyPr/>
                    <a:lstStyle/>
                    <a:p>
                      <a:pPr algn="l">
                        <a:lnSpc>
                          <a:spcPts val="1460"/>
                        </a:lnSpc>
                        <a:spcBef>
                          <a:spcPts val="55"/>
                        </a:spcBef>
                        <a:spcAft>
                          <a:spcPts val="0"/>
                        </a:spcAft>
                      </a:pPr>
                      <a:r>
                        <a:rPr lang="en-US" sz="800">
                          <a:effectLst/>
                        </a:rPr>
                        <a:t> </a:t>
                      </a:r>
                      <a:endParaRPr lang="tr-TR" sz="800">
                        <a:effectLst/>
                      </a:endParaRPr>
                    </a:p>
                    <a:p>
                      <a:pPr marL="48260" algn="l">
                        <a:lnSpc>
                          <a:spcPts val="1460"/>
                        </a:lnSpc>
                        <a:spcAft>
                          <a:spcPts val="0"/>
                        </a:spcAft>
                      </a:pPr>
                      <a:r>
                        <a:rPr lang="en-US" sz="800">
                          <a:effectLst/>
                        </a:rPr>
                        <a:t>Tercih Yapan</a:t>
                      </a:r>
                      <a:endParaRPr lang="tr-TR" sz="800">
                        <a:effectLst/>
                      </a:endParaRPr>
                    </a:p>
                    <a:p>
                      <a:pPr marL="97155" algn="l">
                        <a:lnSpc>
                          <a:spcPts val="1460"/>
                        </a:lnSpc>
                        <a:spcBef>
                          <a:spcPts val="5"/>
                        </a:spcBef>
                        <a:spcAft>
                          <a:spcPts val="0"/>
                        </a:spcAft>
                      </a:pPr>
                      <a:r>
                        <a:rPr lang="en-US" sz="800">
                          <a:effectLst/>
                        </a:rPr>
                        <a:t>Aday Sayısı</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5">
                  <a:txBody>
                    <a:bodyPr/>
                    <a:lstStyle/>
                    <a:p>
                      <a:pPr marL="1379220" marR="1419225" algn="ctr">
                        <a:lnSpc>
                          <a:spcPts val="1460"/>
                        </a:lnSpc>
                        <a:spcBef>
                          <a:spcPts val="115"/>
                        </a:spcBef>
                        <a:spcAft>
                          <a:spcPts val="0"/>
                        </a:spcAft>
                      </a:pPr>
                      <a:r>
                        <a:rPr lang="en-US" sz="800">
                          <a:effectLst/>
                        </a:rPr>
                        <a:t>Yerleşen</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3705946061"/>
                  </a:ext>
                </a:extLst>
              </a:tr>
              <a:tr h="762690">
                <a:tc vMerge="1">
                  <a:txBody>
                    <a:bodyPr/>
                    <a:lstStyle/>
                    <a:p>
                      <a:endParaRPr lang="tr-TR"/>
                    </a:p>
                  </a:txBody>
                  <a:tcPr/>
                </a:tc>
                <a:tc vMerge="1">
                  <a:txBody>
                    <a:bodyPr/>
                    <a:lstStyle/>
                    <a:p>
                      <a:endParaRPr lang="tr-TR"/>
                    </a:p>
                  </a:txBody>
                  <a:tcPr/>
                </a:tc>
                <a:tc vMerge="1">
                  <a:txBody>
                    <a:bodyPr/>
                    <a:lstStyle/>
                    <a:p>
                      <a:endParaRPr lang="tr-TR"/>
                    </a:p>
                  </a:txBody>
                  <a:tcPr/>
                </a:tc>
                <a:tc gridSpan="2">
                  <a:txBody>
                    <a:bodyPr/>
                    <a:lstStyle/>
                    <a:p>
                      <a:pPr marL="456565" marR="501015" algn="ctr">
                        <a:lnSpc>
                          <a:spcPts val="1460"/>
                        </a:lnSpc>
                        <a:spcBef>
                          <a:spcPts val="115"/>
                        </a:spcBef>
                        <a:spcAft>
                          <a:spcPts val="0"/>
                        </a:spcAft>
                      </a:pPr>
                      <a:r>
                        <a:rPr lang="en-US" sz="800">
                          <a:effectLst/>
                        </a:rPr>
                        <a:t>Örgün</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tr-TR"/>
                    </a:p>
                  </a:txBody>
                  <a:tcPr/>
                </a:tc>
                <a:tc gridSpan="2">
                  <a:txBody>
                    <a:bodyPr/>
                    <a:lstStyle/>
                    <a:p>
                      <a:pPr marL="227330" algn="l">
                        <a:lnSpc>
                          <a:spcPts val="1460"/>
                        </a:lnSpc>
                        <a:spcBef>
                          <a:spcPts val="115"/>
                        </a:spcBef>
                        <a:spcAft>
                          <a:spcPts val="0"/>
                        </a:spcAft>
                      </a:pPr>
                      <a:r>
                        <a:rPr lang="en-US" sz="800">
                          <a:effectLst/>
                        </a:rPr>
                        <a:t>Açık Öğretim</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tr-TR"/>
                    </a:p>
                  </a:txBody>
                  <a:tcPr/>
                </a:tc>
                <a:tc rowSpan="2">
                  <a:txBody>
                    <a:bodyPr/>
                    <a:lstStyle/>
                    <a:p>
                      <a:pPr algn="l">
                        <a:lnSpc>
                          <a:spcPts val="1460"/>
                        </a:lnSpc>
                        <a:spcBef>
                          <a:spcPts val="35"/>
                        </a:spcBef>
                        <a:spcAft>
                          <a:spcPts val="0"/>
                        </a:spcAft>
                      </a:pPr>
                      <a:r>
                        <a:rPr lang="en-US" sz="700">
                          <a:effectLst/>
                        </a:rPr>
                        <a:t> </a:t>
                      </a:r>
                      <a:endParaRPr lang="tr-TR" sz="800">
                        <a:effectLst/>
                      </a:endParaRPr>
                    </a:p>
                    <a:p>
                      <a:pPr marL="116840" algn="l">
                        <a:lnSpc>
                          <a:spcPts val="1460"/>
                        </a:lnSpc>
                        <a:spcAft>
                          <a:spcPts val="0"/>
                        </a:spcAft>
                      </a:pPr>
                      <a:r>
                        <a:rPr lang="en-US" sz="800">
                          <a:effectLst/>
                        </a:rPr>
                        <a:t>Toplam</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2030091847"/>
                  </a:ext>
                </a:extLst>
              </a:tr>
              <a:tr h="271087">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marL="114300" algn="l">
                        <a:lnSpc>
                          <a:spcPts val="1460"/>
                        </a:lnSpc>
                        <a:spcBef>
                          <a:spcPts val="380"/>
                        </a:spcBef>
                        <a:spcAft>
                          <a:spcPts val="0"/>
                        </a:spcAft>
                      </a:pPr>
                      <a:r>
                        <a:rPr lang="en-US" sz="800">
                          <a:effectLst/>
                        </a:rPr>
                        <a:t>Lisans</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7785" algn="l">
                        <a:lnSpc>
                          <a:spcPts val="1460"/>
                        </a:lnSpc>
                        <a:spcBef>
                          <a:spcPts val="380"/>
                        </a:spcBef>
                        <a:spcAft>
                          <a:spcPts val="0"/>
                        </a:spcAft>
                      </a:pPr>
                      <a:r>
                        <a:rPr lang="en-US" sz="800">
                          <a:effectLst/>
                        </a:rPr>
                        <a:t>Ön Lisans</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8580" algn="l">
                        <a:lnSpc>
                          <a:spcPts val="1460"/>
                        </a:lnSpc>
                        <a:spcBef>
                          <a:spcPts val="380"/>
                        </a:spcBef>
                        <a:spcAft>
                          <a:spcPts val="0"/>
                        </a:spcAft>
                      </a:pPr>
                      <a:r>
                        <a:rPr lang="en-US" sz="800">
                          <a:effectLst/>
                        </a:rPr>
                        <a:t>Lisans</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8420" algn="l">
                        <a:lnSpc>
                          <a:spcPts val="1460"/>
                        </a:lnSpc>
                        <a:spcBef>
                          <a:spcPts val="380"/>
                        </a:spcBef>
                        <a:spcAft>
                          <a:spcPts val="0"/>
                        </a:spcAft>
                      </a:pPr>
                      <a:r>
                        <a:rPr lang="en-US" sz="800">
                          <a:effectLst/>
                        </a:rPr>
                        <a:t>Ön Lisans</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vMerge="1">
                  <a:txBody>
                    <a:bodyPr/>
                    <a:lstStyle/>
                    <a:p>
                      <a:endParaRPr lang="tr-TR"/>
                    </a:p>
                  </a:txBody>
                  <a:tcPr/>
                </a:tc>
                <a:extLst>
                  <a:ext uri="{0D108BD9-81ED-4DB2-BD59-A6C34878D82A}">
                    <a16:rowId xmlns="" xmlns:a16="http://schemas.microsoft.com/office/drawing/2014/main" val="96898385"/>
                  </a:ext>
                </a:extLst>
              </a:tr>
              <a:tr h="271087">
                <a:tc>
                  <a:txBody>
                    <a:bodyPr/>
                    <a:lstStyle/>
                    <a:p>
                      <a:pPr marL="16510" algn="l">
                        <a:lnSpc>
                          <a:spcPts val="1460"/>
                        </a:lnSpc>
                        <a:spcBef>
                          <a:spcPts val="100"/>
                        </a:spcBef>
                        <a:spcAft>
                          <a:spcPts val="0"/>
                        </a:spcAft>
                      </a:pPr>
                      <a:r>
                        <a:rPr lang="en-US" sz="800">
                          <a:effectLst/>
                        </a:rPr>
                        <a:t>Lise</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62865" algn="r">
                        <a:lnSpc>
                          <a:spcPts val="1460"/>
                        </a:lnSpc>
                        <a:spcAft>
                          <a:spcPts val="0"/>
                        </a:spcAft>
                      </a:pPr>
                      <a:r>
                        <a:rPr lang="en-US" sz="900" dirty="0">
                          <a:effectLst/>
                        </a:rPr>
                        <a:t>689.206</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62865" algn="r">
                        <a:lnSpc>
                          <a:spcPts val="1460"/>
                        </a:lnSpc>
                        <a:spcAft>
                          <a:spcPts val="0"/>
                        </a:spcAft>
                      </a:pPr>
                      <a:r>
                        <a:rPr lang="en-US" sz="900">
                          <a:effectLst/>
                        </a:rPr>
                        <a:t>548.240</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61595" algn="r">
                        <a:lnSpc>
                          <a:spcPts val="1460"/>
                        </a:lnSpc>
                        <a:spcAft>
                          <a:spcPts val="0"/>
                        </a:spcAft>
                      </a:pPr>
                      <a:r>
                        <a:rPr lang="en-US" sz="900">
                          <a:effectLst/>
                        </a:rPr>
                        <a:t>50.076</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62865" algn="r">
                        <a:lnSpc>
                          <a:spcPts val="1460"/>
                        </a:lnSpc>
                        <a:spcAft>
                          <a:spcPts val="0"/>
                        </a:spcAft>
                      </a:pPr>
                      <a:r>
                        <a:rPr lang="en-US" sz="900">
                          <a:effectLst/>
                        </a:rPr>
                        <a:t>52.470</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44450" algn="l">
                        <a:lnSpc>
                          <a:spcPts val="1460"/>
                        </a:lnSpc>
                        <a:spcAft>
                          <a:spcPts val="0"/>
                        </a:spcAft>
                      </a:pPr>
                      <a:r>
                        <a:rPr lang="en-US" sz="900">
                          <a:effectLst/>
                        </a:rPr>
                        <a:t>14.867</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61595" algn="r">
                        <a:lnSpc>
                          <a:spcPts val="1460"/>
                        </a:lnSpc>
                        <a:spcAft>
                          <a:spcPts val="0"/>
                        </a:spcAft>
                      </a:pPr>
                      <a:r>
                        <a:rPr lang="en-US" sz="900">
                          <a:effectLst/>
                        </a:rPr>
                        <a:t>31.054</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59690" algn="r">
                        <a:lnSpc>
                          <a:spcPts val="1460"/>
                        </a:lnSpc>
                        <a:spcAft>
                          <a:spcPts val="0"/>
                        </a:spcAft>
                      </a:pPr>
                      <a:r>
                        <a:rPr lang="en-US" sz="900">
                          <a:effectLst/>
                        </a:rPr>
                        <a:t>148.467</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3944034538"/>
                  </a:ext>
                </a:extLst>
              </a:tr>
              <a:tr h="451812">
                <a:tc>
                  <a:txBody>
                    <a:bodyPr/>
                    <a:lstStyle/>
                    <a:p>
                      <a:pPr marL="16510" algn="l">
                        <a:lnSpc>
                          <a:spcPts val="1340"/>
                        </a:lnSpc>
                        <a:spcAft>
                          <a:spcPts val="0"/>
                        </a:spcAft>
                      </a:pPr>
                      <a:r>
                        <a:rPr lang="en-US" sz="800">
                          <a:effectLst/>
                        </a:rPr>
                        <a:t>Lise (Yabancı Dil</a:t>
                      </a:r>
                      <a:endParaRPr lang="tr-TR" sz="800">
                        <a:effectLst/>
                      </a:endParaRPr>
                    </a:p>
                    <a:p>
                      <a:pPr marL="16510" algn="l">
                        <a:lnSpc>
                          <a:spcPts val="1245"/>
                        </a:lnSpc>
                        <a:spcAft>
                          <a:spcPts val="0"/>
                        </a:spcAft>
                      </a:pPr>
                      <a:r>
                        <a:rPr lang="en-US" sz="800">
                          <a:effectLst/>
                        </a:rPr>
                        <a:t>Ağırlıklı)</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62230" algn="r">
                        <a:lnSpc>
                          <a:spcPts val="1460"/>
                        </a:lnSpc>
                        <a:spcAft>
                          <a:spcPts val="0"/>
                        </a:spcAft>
                      </a:pPr>
                      <a:r>
                        <a:rPr lang="en-US" sz="900">
                          <a:effectLst/>
                        </a:rPr>
                        <a:t>6.740</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62230" algn="r">
                        <a:lnSpc>
                          <a:spcPts val="1460"/>
                        </a:lnSpc>
                        <a:spcAft>
                          <a:spcPts val="0"/>
                        </a:spcAft>
                      </a:pPr>
                      <a:r>
                        <a:rPr lang="en-US" sz="900">
                          <a:effectLst/>
                        </a:rPr>
                        <a:t>4.717</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61595" algn="r">
                        <a:lnSpc>
                          <a:spcPts val="1460"/>
                        </a:lnSpc>
                        <a:spcAft>
                          <a:spcPts val="0"/>
                        </a:spcAft>
                      </a:pPr>
                      <a:r>
                        <a:rPr lang="en-US" sz="900">
                          <a:effectLst/>
                        </a:rPr>
                        <a:t>1.061</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61595" algn="r">
                        <a:lnSpc>
                          <a:spcPts val="1460"/>
                        </a:lnSpc>
                        <a:spcAft>
                          <a:spcPts val="0"/>
                        </a:spcAft>
                      </a:pPr>
                      <a:r>
                        <a:rPr lang="en-US" sz="900">
                          <a:effectLst/>
                        </a:rPr>
                        <a:t>887</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59690" algn="r">
                        <a:lnSpc>
                          <a:spcPts val="1460"/>
                        </a:lnSpc>
                        <a:spcAft>
                          <a:spcPts val="0"/>
                        </a:spcAft>
                      </a:pPr>
                      <a:r>
                        <a:rPr lang="en-US" sz="900">
                          <a:effectLst/>
                        </a:rPr>
                        <a:t>322</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60960" algn="r">
                        <a:lnSpc>
                          <a:spcPts val="1460"/>
                        </a:lnSpc>
                        <a:spcAft>
                          <a:spcPts val="0"/>
                        </a:spcAft>
                      </a:pPr>
                      <a:r>
                        <a:rPr lang="en-US" sz="900">
                          <a:effectLst/>
                        </a:rPr>
                        <a:t>747</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59690" algn="r">
                        <a:lnSpc>
                          <a:spcPts val="1460"/>
                        </a:lnSpc>
                        <a:spcAft>
                          <a:spcPts val="0"/>
                        </a:spcAft>
                      </a:pPr>
                      <a:r>
                        <a:rPr lang="en-US" sz="900">
                          <a:effectLst/>
                        </a:rPr>
                        <a:t>3.017</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1519227895"/>
                  </a:ext>
                </a:extLst>
              </a:tr>
              <a:tr h="271087">
                <a:tc>
                  <a:txBody>
                    <a:bodyPr/>
                    <a:lstStyle/>
                    <a:p>
                      <a:pPr marL="16510" algn="l">
                        <a:lnSpc>
                          <a:spcPts val="1460"/>
                        </a:lnSpc>
                        <a:spcBef>
                          <a:spcPts val="115"/>
                        </a:spcBef>
                        <a:spcAft>
                          <a:spcPts val="0"/>
                        </a:spcAft>
                      </a:pPr>
                      <a:r>
                        <a:rPr lang="en-US" sz="800">
                          <a:effectLst/>
                        </a:rPr>
                        <a:t>Özel Lise</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62230" algn="r">
                        <a:lnSpc>
                          <a:spcPts val="1460"/>
                        </a:lnSpc>
                        <a:spcAft>
                          <a:spcPts val="0"/>
                        </a:spcAft>
                      </a:pPr>
                      <a:r>
                        <a:rPr lang="en-US" sz="900">
                          <a:effectLst/>
                        </a:rPr>
                        <a:t>36.479</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62230" algn="r">
                        <a:lnSpc>
                          <a:spcPts val="1460"/>
                        </a:lnSpc>
                        <a:spcAft>
                          <a:spcPts val="0"/>
                        </a:spcAft>
                      </a:pPr>
                      <a:r>
                        <a:rPr lang="en-US" sz="900">
                          <a:effectLst/>
                        </a:rPr>
                        <a:t>25.354</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61595" algn="r">
                        <a:lnSpc>
                          <a:spcPts val="1460"/>
                        </a:lnSpc>
                        <a:spcAft>
                          <a:spcPts val="0"/>
                        </a:spcAft>
                      </a:pPr>
                      <a:r>
                        <a:rPr lang="en-US" sz="900">
                          <a:effectLst/>
                        </a:rPr>
                        <a:t>4.435</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62865" algn="r">
                        <a:lnSpc>
                          <a:spcPts val="1460"/>
                        </a:lnSpc>
                        <a:spcAft>
                          <a:spcPts val="0"/>
                        </a:spcAft>
                      </a:pPr>
                      <a:r>
                        <a:rPr lang="en-US" sz="900">
                          <a:effectLst/>
                        </a:rPr>
                        <a:t>5.782</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60960" algn="r">
                        <a:lnSpc>
                          <a:spcPts val="1460"/>
                        </a:lnSpc>
                        <a:spcAft>
                          <a:spcPts val="0"/>
                        </a:spcAft>
                      </a:pPr>
                      <a:r>
                        <a:rPr lang="en-US" sz="900">
                          <a:effectLst/>
                        </a:rPr>
                        <a:t>1.141</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61595" algn="r">
                        <a:lnSpc>
                          <a:spcPts val="1460"/>
                        </a:lnSpc>
                        <a:spcAft>
                          <a:spcPts val="0"/>
                        </a:spcAft>
                      </a:pPr>
                      <a:r>
                        <a:rPr lang="en-US" sz="900">
                          <a:effectLst/>
                        </a:rPr>
                        <a:t>2.042</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59690" algn="r">
                        <a:lnSpc>
                          <a:spcPts val="1460"/>
                        </a:lnSpc>
                        <a:spcAft>
                          <a:spcPts val="0"/>
                        </a:spcAft>
                      </a:pPr>
                      <a:r>
                        <a:rPr lang="en-US" sz="900">
                          <a:effectLst/>
                        </a:rPr>
                        <a:t>13.400</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3491632066"/>
                  </a:ext>
                </a:extLst>
              </a:tr>
              <a:tr h="271087">
                <a:tc>
                  <a:txBody>
                    <a:bodyPr/>
                    <a:lstStyle/>
                    <a:p>
                      <a:pPr marL="16510" algn="l">
                        <a:lnSpc>
                          <a:spcPts val="1460"/>
                        </a:lnSpc>
                        <a:spcBef>
                          <a:spcPts val="115"/>
                        </a:spcBef>
                        <a:spcAft>
                          <a:spcPts val="0"/>
                        </a:spcAft>
                      </a:pPr>
                      <a:r>
                        <a:rPr lang="en-US" sz="800">
                          <a:effectLst/>
                        </a:rPr>
                        <a:t>Anadolu Lisesi</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62865" algn="r">
                        <a:lnSpc>
                          <a:spcPts val="1460"/>
                        </a:lnSpc>
                        <a:spcBef>
                          <a:spcPts val="5"/>
                        </a:spcBef>
                        <a:spcAft>
                          <a:spcPts val="0"/>
                        </a:spcAft>
                      </a:pPr>
                      <a:r>
                        <a:rPr lang="en-US" sz="900">
                          <a:effectLst/>
                        </a:rPr>
                        <a:t>763.457</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62865" algn="r">
                        <a:lnSpc>
                          <a:spcPts val="1460"/>
                        </a:lnSpc>
                        <a:spcBef>
                          <a:spcPts val="5"/>
                        </a:spcBef>
                        <a:spcAft>
                          <a:spcPts val="0"/>
                        </a:spcAft>
                      </a:pPr>
                      <a:r>
                        <a:rPr lang="en-US" sz="900">
                          <a:effectLst/>
                        </a:rPr>
                        <a:t>487.468</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60960" algn="r">
                        <a:lnSpc>
                          <a:spcPts val="1460"/>
                        </a:lnSpc>
                        <a:spcBef>
                          <a:spcPts val="5"/>
                        </a:spcBef>
                        <a:spcAft>
                          <a:spcPts val="0"/>
                        </a:spcAft>
                      </a:pPr>
                      <a:r>
                        <a:rPr lang="en-US" sz="900">
                          <a:effectLst/>
                        </a:rPr>
                        <a:t>187.818</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62230" algn="r">
                        <a:lnSpc>
                          <a:spcPts val="1460"/>
                        </a:lnSpc>
                        <a:spcBef>
                          <a:spcPts val="5"/>
                        </a:spcBef>
                        <a:spcAft>
                          <a:spcPts val="0"/>
                        </a:spcAft>
                      </a:pPr>
                      <a:r>
                        <a:rPr lang="en-US" sz="900">
                          <a:effectLst/>
                        </a:rPr>
                        <a:t>121.325</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60960" algn="r">
                        <a:lnSpc>
                          <a:spcPts val="1460"/>
                        </a:lnSpc>
                        <a:spcBef>
                          <a:spcPts val="5"/>
                        </a:spcBef>
                        <a:spcAft>
                          <a:spcPts val="0"/>
                        </a:spcAft>
                      </a:pPr>
                      <a:r>
                        <a:rPr lang="en-US" sz="900">
                          <a:effectLst/>
                        </a:rPr>
                        <a:t>6.279</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61595" algn="r">
                        <a:lnSpc>
                          <a:spcPts val="1460"/>
                        </a:lnSpc>
                        <a:spcBef>
                          <a:spcPts val="5"/>
                        </a:spcBef>
                        <a:spcAft>
                          <a:spcPts val="0"/>
                        </a:spcAft>
                      </a:pPr>
                      <a:r>
                        <a:rPr lang="en-US" sz="900">
                          <a:effectLst/>
                        </a:rPr>
                        <a:t>15.163</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59055" algn="r">
                        <a:lnSpc>
                          <a:spcPts val="1460"/>
                        </a:lnSpc>
                        <a:spcBef>
                          <a:spcPts val="5"/>
                        </a:spcBef>
                        <a:spcAft>
                          <a:spcPts val="0"/>
                        </a:spcAft>
                      </a:pPr>
                      <a:r>
                        <a:rPr lang="en-US" sz="900">
                          <a:effectLst/>
                        </a:rPr>
                        <a:t>330.585</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412257376"/>
                  </a:ext>
                </a:extLst>
              </a:tr>
              <a:tr h="451812">
                <a:tc>
                  <a:txBody>
                    <a:bodyPr/>
                    <a:lstStyle/>
                    <a:p>
                      <a:pPr marL="16510" algn="l">
                        <a:lnSpc>
                          <a:spcPts val="1340"/>
                        </a:lnSpc>
                        <a:spcAft>
                          <a:spcPts val="0"/>
                        </a:spcAft>
                      </a:pPr>
                      <a:r>
                        <a:rPr lang="en-US" sz="800">
                          <a:effectLst/>
                        </a:rPr>
                        <a:t>Yabancı Dilde Eğitim</a:t>
                      </a:r>
                      <a:endParaRPr lang="tr-TR" sz="800">
                        <a:effectLst/>
                      </a:endParaRPr>
                    </a:p>
                    <a:p>
                      <a:pPr marL="16510" algn="l">
                        <a:lnSpc>
                          <a:spcPts val="1245"/>
                        </a:lnSpc>
                        <a:spcAft>
                          <a:spcPts val="0"/>
                        </a:spcAft>
                      </a:pPr>
                      <a:r>
                        <a:rPr lang="en-US" sz="800">
                          <a:effectLst/>
                        </a:rPr>
                        <a:t>Veren Özel Lise</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62865" algn="r">
                        <a:lnSpc>
                          <a:spcPts val="1460"/>
                        </a:lnSpc>
                        <a:spcAft>
                          <a:spcPts val="0"/>
                        </a:spcAft>
                      </a:pPr>
                      <a:r>
                        <a:rPr lang="en-US" sz="900">
                          <a:effectLst/>
                        </a:rPr>
                        <a:t>203.987</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62865" algn="r">
                        <a:lnSpc>
                          <a:spcPts val="1460"/>
                        </a:lnSpc>
                        <a:spcAft>
                          <a:spcPts val="0"/>
                        </a:spcAft>
                      </a:pPr>
                      <a:r>
                        <a:rPr lang="en-US" sz="900">
                          <a:effectLst/>
                        </a:rPr>
                        <a:t>143.814</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60960" algn="r">
                        <a:lnSpc>
                          <a:spcPts val="1460"/>
                        </a:lnSpc>
                        <a:spcAft>
                          <a:spcPts val="0"/>
                        </a:spcAft>
                      </a:pPr>
                      <a:r>
                        <a:rPr lang="en-US" sz="900">
                          <a:effectLst/>
                        </a:rPr>
                        <a:t>72.806</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62865" algn="r">
                        <a:lnSpc>
                          <a:spcPts val="1460"/>
                        </a:lnSpc>
                        <a:spcAft>
                          <a:spcPts val="0"/>
                        </a:spcAft>
                      </a:pPr>
                      <a:r>
                        <a:rPr lang="en-US" sz="900">
                          <a:effectLst/>
                        </a:rPr>
                        <a:t>26.441</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60960" algn="r">
                        <a:lnSpc>
                          <a:spcPts val="1460"/>
                        </a:lnSpc>
                        <a:spcAft>
                          <a:spcPts val="0"/>
                        </a:spcAft>
                      </a:pPr>
                      <a:r>
                        <a:rPr lang="en-US" sz="900">
                          <a:effectLst/>
                        </a:rPr>
                        <a:t>1.291</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61595" algn="r">
                        <a:lnSpc>
                          <a:spcPts val="1460"/>
                        </a:lnSpc>
                        <a:spcAft>
                          <a:spcPts val="0"/>
                        </a:spcAft>
                      </a:pPr>
                      <a:r>
                        <a:rPr lang="en-US" sz="900">
                          <a:effectLst/>
                        </a:rPr>
                        <a:t>2.037</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59055" algn="r">
                        <a:lnSpc>
                          <a:spcPts val="1460"/>
                        </a:lnSpc>
                        <a:spcAft>
                          <a:spcPts val="0"/>
                        </a:spcAft>
                      </a:pPr>
                      <a:r>
                        <a:rPr lang="en-US" sz="900">
                          <a:effectLst/>
                        </a:rPr>
                        <a:t>102.575</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4155414973"/>
                  </a:ext>
                </a:extLst>
              </a:tr>
              <a:tr h="271087">
                <a:tc>
                  <a:txBody>
                    <a:bodyPr/>
                    <a:lstStyle/>
                    <a:p>
                      <a:pPr marL="16510" algn="l">
                        <a:lnSpc>
                          <a:spcPts val="1460"/>
                        </a:lnSpc>
                        <a:spcBef>
                          <a:spcPts val="115"/>
                        </a:spcBef>
                        <a:spcAft>
                          <a:spcPts val="0"/>
                        </a:spcAft>
                      </a:pPr>
                      <a:r>
                        <a:rPr lang="en-US" sz="800">
                          <a:solidFill>
                            <a:srgbClr val="FF0000"/>
                          </a:solidFill>
                          <a:effectLst/>
                        </a:rPr>
                        <a:t>Fen Lisesi</a:t>
                      </a:r>
                      <a:endParaRPr lang="tr-TR" sz="8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62230" algn="r">
                        <a:lnSpc>
                          <a:spcPts val="1460"/>
                        </a:lnSpc>
                        <a:spcAft>
                          <a:spcPts val="0"/>
                        </a:spcAft>
                      </a:pPr>
                      <a:r>
                        <a:rPr lang="en-US" sz="900">
                          <a:solidFill>
                            <a:srgbClr val="FF0000"/>
                          </a:solidFill>
                          <a:effectLst/>
                        </a:rPr>
                        <a:t>55.476</a:t>
                      </a:r>
                      <a:endParaRPr lang="tr-TR" sz="8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62230" algn="r">
                        <a:lnSpc>
                          <a:spcPts val="1460"/>
                        </a:lnSpc>
                        <a:spcAft>
                          <a:spcPts val="0"/>
                        </a:spcAft>
                      </a:pPr>
                      <a:r>
                        <a:rPr lang="en-US" sz="900">
                          <a:solidFill>
                            <a:srgbClr val="FF0000"/>
                          </a:solidFill>
                          <a:effectLst/>
                        </a:rPr>
                        <a:t>35.249</a:t>
                      </a:r>
                      <a:endParaRPr lang="tr-TR" sz="8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60960" algn="r">
                        <a:lnSpc>
                          <a:spcPts val="1460"/>
                        </a:lnSpc>
                        <a:spcAft>
                          <a:spcPts val="0"/>
                        </a:spcAft>
                      </a:pPr>
                      <a:r>
                        <a:rPr lang="en-US" sz="900">
                          <a:solidFill>
                            <a:srgbClr val="FF0000"/>
                          </a:solidFill>
                          <a:effectLst/>
                        </a:rPr>
                        <a:t>28.467</a:t>
                      </a:r>
                      <a:endParaRPr lang="tr-TR" sz="8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62865" algn="r">
                        <a:lnSpc>
                          <a:spcPts val="1460"/>
                        </a:lnSpc>
                        <a:spcAft>
                          <a:spcPts val="0"/>
                        </a:spcAft>
                      </a:pPr>
                      <a:r>
                        <a:rPr lang="en-US" sz="900">
                          <a:solidFill>
                            <a:srgbClr val="FF0000"/>
                          </a:solidFill>
                          <a:effectLst/>
                        </a:rPr>
                        <a:t>1.601</a:t>
                      </a:r>
                      <a:endParaRPr lang="tr-TR" sz="8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59690" algn="r">
                        <a:lnSpc>
                          <a:spcPts val="1460"/>
                        </a:lnSpc>
                        <a:spcAft>
                          <a:spcPts val="0"/>
                        </a:spcAft>
                      </a:pPr>
                      <a:r>
                        <a:rPr lang="en-US" sz="900">
                          <a:solidFill>
                            <a:srgbClr val="FF0000"/>
                          </a:solidFill>
                          <a:effectLst/>
                        </a:rPr>
                        <a:t>157</a:t>
                      </a:r>
                      <a:endParaRPr lang="tr-TR" sz="8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60960" algn="r">
                        <a:lnSpc>
                          <a:spcPts val="1460"/>
                        </a:lnSpc>
                        <a:spcAft>
                          <a:spcPts val="0"/>
                        </a:spcAft>
                      </a:pPr>
                      <a:r>
                        <a:rPr lang="en-US" sz="900">
                          <a:solidFill>
                            <a:srgbClr val="FF0000"/>
                          </a:solidFill>
                          <a:effectLst/>
                        </a:rPr>
                        <a:t>224</a:t>
                      </a:r>
                      <a:endParaRPr lang="tr-TR" sz="8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59690" algn="r">
                        <a:lnSpc>
                          <a:spcPts val="1460"/>
                        </a:lnSpc>
                        <a:spcAft>
                          <a:spcPts val="0"/>
                        </a:spcAft>
                      </a:pPr>
                      <a:r>
                        <a:rPr lang="en-US" sz="900" dirty="0">
                          <a:solidFill>
                            <a:srgbClr val="FF0000"/>
                          </a:solidFill>
                          <a:effectLst/>
                        </a:rPr>
                        <a:t>30.449</a:t>
                      </a:r>
                      <a:endParaRPr lang="tr-TR" sz="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3666391611"/>
                  </a:ext>
                </a:extLst>
              </a:tr>
              <a:tr h="271087">
                <a:tc>
                  <a:txBody>
                    <a:bodyPr/>
                    <a:lstStyle/>
                    <a:p>
                      <a:pPr marL="16510" algn="l">
                        <a:lnSpc>
                          <a:spcPts val="1460"/>
                        </a:lnSpc>
                        <a:spcBef>
                          <a:spcPts val="115"/>
                        </a:spcBef>
                        <a:spcAft>
                          <a:spcPts val="0"/>
                        </a:spcAft>
                      </a:pPr>
                      <a:r>
                        <a:rPr lang="en-US" sz="800">
                          <a:effectLst/>
                        </a:rPr>
                        <a:t>Özel Fen Lisesi</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62230" algn="r">
                        <a:lnSpc>
                          <a:spcPts val="1460"/>
                        </a:lnSpc>
                        <a:spcAft>
                          <a:spcPts val="0"/>
                        </a:spcAft>
                      </a:pPr>
                      <a:r>
                        <a:rPr lang="en-US" sz="900">
                          <a:effectLst/>
                        </a:rPr>
                        <a:t>26.752</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62230" algn="r">
                        <a:lnSpc>
                          <a:spcPts val="1460"/>
                        </a:lnSpc>
                        <a:spcAft>
                          <a:spcPts val="0"/>
                        </a:spcAft>
                      </a:pPr>
                      <a:r>
                        <a:rPr lang="en-US" sz="900">
                          <a:effectLst/>
                        </a:rPr>
                        <a:t>18.304</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60960" algn="r">
                        <a:lnSpc>
                          <a:spcPts val="1460"/>
                        </a:lnSpc>
                        <a:spcAft>
                          <a:spcPts val="0"/>
                        </a:spcAft>
                      </a:pPr>
                      <a:r>
                        <a:rPr lang="en-US" sz="900">
                          <a:effectLst/>
                        </a:rPr>
                        <a:t>14.513</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61595" algn="r">
                        <a:lnSpc>
                          <a:spcPts val="1460"/>
                        </a:lnSpc>
                        <a:spcAft>
                          <a:spcPts val="0"/>
                        </a:spcAft>
                      </a:pPr>
                      <a:r>
                        <a:rPr lang="en-US" sz="900">
                          <a:effectLst/>
                        </a:rPr>
                        <a:t>795</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59690" algn="r">
                        <a:lnSpc>
                          <a:spcPts val="1460"/>
                        </a:lnSpc>
                        <a:spcAft>
                          <a:spcPts val="0"/>
                        </a:spcAft>
                      </a:pPr>
                      <a:r>
                        <a:rPr lang="en-US" sz="900">
                          <a:effectLst/>
                        </a:rPr>
                        <a:t>66</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60960" algn="r">
                        <a:lnSpc>
                          <a:spcPts val="1460"/>
                        </a:lnSpc>
                        <a:spcAft>
                          <a:spcPts val="0"/>
                        </a:spcAft>
                      </a:pPr>
                      <a:r>
                        <a:rPr lang="en-US" sz="900">
                          <a:effectLst/>
                        </a:rPr>
                        <a:t>82</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59690" algn="r">
                        <a:lnSpc>
                          <a:spcPts val="1460"/>
                        </a:lnSpc>
                        <a:spcAft>
                          <a:spcPts val="0"/>
                        </a:spcAft>
                      </a:pPr>
                      <a:r>
                        <a:rPr lang="en-US" sz="900" dirty="0">
                          <a:effectLst/>
                        </a:rPr>
                        <a:t>15.456</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3783821865"/>
                  </a:ext>
                </a:extLst>
              </a:tr>
              <a:tr h="271087">
                <a:tc>
                  <a:txBody>
                    <a:bodyPr/>
                    <a:lstStyle/>
                    <a:p>
                      <a:pPr marL="16510" algn="l">
                        <a:lnSpc>
                          <a:spcPts val="1460"/>
                        </a:lnSpc>
                        <a:spcBef>
                          <a:spcPts val="100"/>
                        </a:spcBef>
                        <a:spcAft>
                          <a:spcPts val="0"/>
                        </a:spcAft>
                      </a:pPr>
                      <a:r>
                        <a:rPr lang="en-US" sz="800">
                          <a:effectLst/>
                        </a:rPr>
                        <a:t>Özel Akşam Lisesi</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62230" algn="r">
                        <a:lnSpc>
                          <a:spcPts val="1460"/>
                        </a:lnSpc>
                        <a:spcAft>
                          <a:spcPts val="0"/>
                        </a:spcAft>
                      </a:pPr>
                      <a:r>
                        <a:rPr lang="en-US" sz="900">
                          <a:effectLst/>
                        </a:rPr>
                        <a:t>11.923</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62230" algn="r">
                        <a:lnSpc>
                          <a:spcPts val="1460"/>
                        </a:lnSpc>
                        <a:spcAft>
                          <a:spcPts val="0"/>
                        </a:spcAft>
                      </a:pPr>
                      <a:r>
                        <a:rPr lang="en-US" sz="900">
                          <a:effectLst/>
                        </a:rPr>
                        <a:t>10.452</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60325" algn="r">
                        <a:lnSpc>
                          <a:spcPts val="1460"/>
                        </a:lnSpc>
                        <a:spcAft>
                          <a:spcPts val="0"/>
                        </a:spcAft>
                      </a:pPr>
                      <a:r>
                        <a:rPr lang="en-US" sz="900">
                          <a:effectLst/>
                        </a:rPr>
                        <a:t>193</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61595" algn="r">
                        <a:lnSpc>
                          <a:spcPts val="1460"/>
                        </a:lnSpc>
                        <a:spcAft>
                          <a:spcPts val="0"/>
                        </a:spcAft>
                      </a:pPr>
                      <a:r>
                        <a:rPr lang="en-US" sz="900">
                          <a:effectLst/>
                        </a:rPr>
                        <a:t>977</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59690" algn="r">
                        <a:lnSpc>
                          <a:spcPts val="1460"/>
                        </a:lnSpc>
                        <a:spcAft>
                          <a:spcPts val="0"/>
                        </a:spcAft>
                      </a:pPr>
                      <a:r>
                        <a:rPr lang="en-US" sz="900">
                          <a:effectLst/>
                        </a:rPr>
                        <a:t>162</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60960" algn="r">
                        <a:lnSpc>
                          <a:spcPts val="1460"/>
                        </a:lnSpc>
                        <a:spcAft>
                          <a:spcPts val="0"/>
                        </a:spcAft>
                      </a:pPr>
                      <a:r>
                        <a:rPr lang="en-US" sz="900">
                          <a:effectLst/>
                        </a:rPr>
                        <a:t>299</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59690" algn="r">
                        <a:lnSpc>
                          <a:spcPts val="1460"/>
                        </a:lnSpc>
                        <a:spcAft>
                          <a:spcPts val="0"/>
                        </a:spcAft>
                      </a:pPr>
                      <a:r>
                        <a:rPr lang="en-US" sz="900" dirty="0">
                          <a:effectLst/>
                        </a:rPr>
                        <a:t>1.631</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3299031979"/>
                  </a:ext>
                </a:extLst>
              </a:tr>
              <a:tr h="271087">
                <a:tc>
                  <a:txBody>
                    <a:bodyPr/>
                    <a:lstStyle/>
                    <a:p>
                      <a:pPr marL="16510" algn="l">
                        <a:lnSpc>
                          <a:spcPts val="1460"/>
                        </a:lnSpc>
                        <a:spcBef>
                          <a:spcPts val="115"/>
                        </a:spcBef>
                        <a:spcAft>
                          <a:spcPts val="0"/>
                        </a:spcAft>
                      </a:pPr>
                      <a:r>
                        <a:rPr lang="en-US" sz="800">
                          <a:effectLst/>
                        </a:rPr>
                        <a:t>Sosyal Bilimler Lisesi</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62230" algn="r">
                        <a:lnSpc>
                          <a:spcPts val="1460"/>
                        </a:lnSpc>
                        <a:spcAft>
                          <a:spcPts val="0"/>
                        </a:spcAft>
                      </a:pPr>
                      <a:r>
                        <a:rPr lang="en-US" sz="900">
                          <a:effectLst/>
                        </a:rPr>
                        <a:t>11.767</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62230" algn="r">
                        <a:lnSpc>
                          <a:spcPts val="1460"/>
                        </a:lnSpc>
                        <a:spcAft>
                          <a:spcPts val="0"/>
                        </a:spcAft>
                      </a:pPr>
                      <a:r>
                        <a:rPr lang="en-US" sz="900">
                          <a:effectLst/>
                        </a:rPr>
                        <a:t>8.305</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61595" algn="r">
                        <a:lnSpc>
                          <a:spcPts val="1460"/>
                        </a:lnSpc>
                        <a:spcAft>
                          <a:spcPts val="0"/>
                        </a:spcAft>
                      </a:pPr>
                      <a:r>
                        <a:rPr lang="en-US" sz="900">
                          <a:effectLst/>
                        </a:rPr>
                        <a:t>5.646</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62865" algn="r">
                        <a:lnSpc>
                          <a:spcPts val="1460"/>
                        </a:lnSpc>
                        <a:spcAft>
                          <a:spcPts val="0"/>
                        </a:spcAft>
                      </a:pPr>
                      <a:r>
                        <a:rPr lang="en-US" sz="900">
                          <a:effectLst/>
                        </a:rPr>
                        <a:t>1.108</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59690" algn="r">
                        <a:lnSpc>
                          <a:spcPts val="1460"/>
                        </a:lnSpc>
                        <a:spcAft>
                          <a:spcPts val="0"/>
                        </a:spcAft>
                      </a:pPr>
                      <a:r>
                        <a:rPr lang="en-US" sz="900">
                          <a:effectLst/>
                        </a:rPr>
                        <a:t>70</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60960" algn="r">
                        <a:lnSpc>
                          <a:spcPts val="1460"/>
                        </a:lnSpc>
                        <a:spcAft>
                          <a:spcPts val="0"/>
                        </a:spcAft>
                      </a:pPr>
                      <a:r>
                        <a:rPr lang="en-US" sz="900">
                          <a:effectLst/>
                        </a:rPr>
                        <a:t>109</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59690" algn="r">
                        <a:lnSpc>
                          <a:spcPts val="1460"/>
                        </a:lnSpc>
                        <a:spcAft>
                          <a:spcPts val="0"/>
                        </a:spcAft>
                      </a:pPr>
                      <a:r>
                        <a:rPr lang="en-US" sz="900">
                          <a:effectLst/>
                        </a:rPr>
                        <a:t>6.933</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2521567133"/>
                  </a:ext>
                </a:extLst>
              </a:tr>
              <a:tr h="271087">
                <a:tc>
                  <a:txBody>
                    <a:bodyPr/>
                    <a:lstStyle/>
                    <a:p>
                      <a:pPr marL="16510" algn="l">
                        <a:lnSpc>
                          <a:spcPts val="1460"/>
                        </a:lnSpc>
                        <a:spcBef>
                          <a:spcPts val="115"/>
                        </a:spcBef>
                        <a:spcAft>
                          <a:spcPts val="0"/>
                        </a:spcAft>
                      </a:pPr>
                      <a:r>
                        <a:rPr lang="en-US" sz="800">
                          <a:effectLst/>
                        </a:rPr>
                        <a:t>Spor Lisesi</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62230" algn="r">
                        <a:lnSpc>
                          <a:spcPts val="1460"/>
                        </a:lnSpc>
                        <a:spcBef>
                          <a:spcPts val="5"/>
                        </a:spcBef>
                        <a:spcAft>
                          <a:spcPts val="0"/>
                        </a:spcAft>
                      </a:pPr>
                      <a:r>
                        <a:rPr lang="en-US" sz="900">
                          <a:effectLst/>
                        </a:rPr>
                        <a:t>9.485</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62230" algn="r">
                        <a:lnSpc>
                          <a:spcPts val="1460"/>
                        </a:lnSpc>
                        <a:spcBef>
                          <a:spcPts val="5"/>
                        </a:spcBef>
                        <a:spcAft>
                          <a:spcPts val="0"/>
                        </a:spcAft>
                      </a:pPr>
                      <a:r>
                        <a:rPr lang="en-US" sz="900">
                          <a:effectLst/>
                        </a:rPr>
                        <a:t>4.312</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60325" algn="r">
                        <a:lnSpc>
                          <a:spcPts val="1460"/>
                        </a:lnSpc>
                        <a:spcBef>
                          <a:spcPts val="5"/>
                        </a:spcBef>
                        <a:spcAft>
                          <a:spcPts val="0"/>
                        </a:spcAft>
                      </a:pPr>
                      <a:r>
                        <a:rPr lang="en-US" sz="900">
                          <a:effectLst/>
                        </a:rPr>
                        <a:t>195</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62865" algn="r">
                        <a:lnSpc>
                          <a:spcPts val="1460"/>
                        </a:lnSpc>
                        <a:spcBef>
                          <a:spcPts val="5"/>
                        </a:spcBef>
                        <a:spcAft>
                          <a:spcPts val="0"/>
                        </a:spcAft>
                      </a:pPr>
                      <a:r>
                        <a:rPr lang="en-US" sz="900">
                          <a:effectLst/>
                        </a:rPr>
                        <a:t>1.141</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59690" algn="r">
                        <a:lnSpc>
                          <a:spcPts val="1460"/>
                        </a:lnSpc>
                        <a:spcBef>
                          <a:spcPts val="5"/>
                        </a:spcBef>
                        <a:spcAft>
                          <a:spcPts val="0"/>
                        </a:spcAft>
                      </a:pPr>
                      <a:r>
                        <a:rPr lang="en-US" sz="900">
                          <a:effectLst/>
                        </a:rPr>
                        <a:t>18</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60960" algn="r">
                        <a:lnSpc>
                          <a:spcPts val="1460"/>
                        </a:lnSpc>
                        <a:spcBef>
                          <a:spcPts val="5"/>
                        </a:spcBef>
                        <a:spcAft>
                          <a:spcPts val="0"/>
                        </a:spcAft>
                      </a:pPr>
                      <a:r>
                        <a:rPr lang="en-US" sz="900">
                          <a:effectLst/>
                        </a:rPr>
                        <a:t>86</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59690" algn="r">
                        <a:lnSpc>
                          <a:spcPts val="1460"/>
                        </a:lnSpc>
                        <a:spcBef>
                          <a:spcPts val="5"/>
                        </a:spcBef>
                        <a:spcAft>
                          <a:spcPts val="0"/>
                        </a:spcAft>
                      </a:pPr>
                      <a:r>
                        <a:rPr lang="en-US" sz="900">
                          <a:effectLst/>
                        </a:rPr>
                        <a:t>1.440</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2795205452"/>
                  </a:ext>
                </a:extLst>
              </a:tr>
              <a:tr h="271087">
                <a:tc>
                  <a:txBody>
                    <a:bodyPr/>
                    <a:lstStyle/>
                    <a:p>
                      <a:pPr marL="16510" algn="l">
                        <a:lnSpc>
                          <a:spcPts val="1460"/>
                        </a:lnSpc>
                        <a:spcBef>
                          <a:spcPts val="115"/>
                        </a:spcBef>
                        <a:spcAft>
                          <a:spcPts val="0"/>
                        </a:spcAft>
                      </a:pPr>
                      <a:r>
                        <a:rPr lang="en-US" sz="800">
                          <a:effectLst/>
                        </a:rPr>
                        <a:t>Güzel Sanatlar Liseleri</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62230" algn="r">
                        <a:lnSpc>
                          <a:spcPts val="1460"/>
                        </a:lnSpc>
                        <a:spcAft>
                          <a:spcPts val="0"/>
                        </a:spcAft>
                      </a:pPr>
                      <a:r>
                        <a:rPr lang="en-US" sz="900">
                          <a:effectLst/>
                        </a:rPr>
                        <a:t>8.807</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62230" algn="r">
                        <a:lnSpc>
                          <a:spcPts val="1460"/>
                        </a:lnSpc>
                        <a:spcAft>
                          <a:spcPts val="0"/>
                        </a:spcAft>
                      </a:pPr>
                      <a:r>
                        <a:rPr lang="en-US" sz="900">
                          <a:effectLst/>
                        </a:rPr>
                        <a:t>3.240</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60325" algn="r">
                        <a:lnSpc>
                          <a:spcPts val="1460"/>
                        </a:lnSpc>
                        <a:spcAft>
                          <a:spcPts val="0"/>
                        </a:spcAft>
                      </a:pPr>
                      <a:r>
                        <a:rPr lang="en-US" sz="900">
                          <a:effectLst/>
                        </a:rPr>
                        <a:t>358</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61595" algn="r">
                        <a:lnSpc>
                          <a:spcPts val="1460"/>
                        </a:lnSpc>
                        <a:spcAft>
                          <a:spcPts val="0"/>
                        </a:spcAft>
                      </a:pPr>
                      <a:r>
                        <a:rPr lang="en-US" sz="900">
                          <a:effectLst/>
                        </a:rPr>
                        <a:t>952</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59690" algn="r">
                        <a:lnSpc>
                          <a:spcPts val="1460"/>
                        </a:lnSpc>
                        <a:spcAft>
                          <a:spcPts val="0"/>
                        </a:spcAft>
                      </a:pPr>
                      <a:r>
                        <a:rPr lang="en-US" sz="900">
                          <a:effectLst/>
                        </a:rPr>
                        <a:t>32</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60960" algn="r">
                        <a:lnSpc>
                          <a:spcPts val="1460"/>
                        </a:lnSpc>
                        <a:spcAft>
                          <a:spcPts val="0"/>
                        </a:spcAft>
                      </a:pPr>
                      <a:r>
                        <a:rPr lang="en-US" sz="900">
                          <a:effectLst/>
                        </a:rPr>
                        <a:t>124</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59690" algn="r">
                        <a:lnSpc>
                          <a:spcPts val="1460"/>
                        </a:lnSpc>
                        <a:spcAft>
                          <a:spcPts val="0"/>
                        </a:spcAft>
                      </a:pPr>
                      <a:r>
                        <a:rPr lang="en-US" sz="900">
                          <a:effectLst/>
                        </a:rPr>
                        <a:t>1.466</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241239384"/>
                  </a:ext>
                </a:extLst>
              </a:tr>
              <a:tr h="271087">
                <a:tc>
                  <a:txBody>
                    <a:bodyPr/>
                    <a:lstStyle/>
                    <a:p>
                      <a:pPr marL="16510" algn="l">
                        <a:lnSpc>
                          <a:spcPts val="1460"/>
                        </a:lnSpc>
                        <a:spcBef>
                          <a:spcPts val="115"/>
                        </a:spcBef>
                        <a:spcAft>
                          <a:spcPts val="0"/>
                        </a:spcAft>
                      </a:pPr>
                      <a:r>
                        <a:rPr lang="en-US" sz="800">
                          <a:effectLst/>
                        </a:rPr>
                        <a:t>Öğretmen Liseleri</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62230" algn="r">
                        <a:lnSpc>
                          <a:spcPts val="1460"/>
                        </a:lnSpc>
                        <a:spcAft>
                          <a:spcPts val="0"/>
                        </a:spcAft>
                      </a:pPr>
                      <a:r>
                        <a:rPr lang="en-US" sz="900">
                          <a:effectLst/>
                        </a:rPr>
                        <a:t>8.912</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62230" algn="r">
                        <a:lnSpc>
                          <a:spcPts val="1460"/>
                        </a:lnSpc>
                        <a:spcAft>
                          <a:spcPts val="0"/>
                        </a:spcAft>
                      </a:pPr>
                      <a:r>
                        <a:rPr lang="en-US" sz="900">
                          <a:effectLst/>
                        </a:rPr>
                        <a:t>5.607</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61595" algn="r">
                        <a:lnSpc>
                          <a:spcPts val="1460"/>
                        </a:lnSpc>
                        <a:spcAft>
                          <a:spcPts val="0"/>
                        </a:spcAft>
                      </a:pPr>
                      <a:r>
                        <a:rPr lang="en-US" sz="900" dirty="0">
                          <a:effectLst/>
                        </a:rPr>
                        <a:t>2.442</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62865" algn="r">
                        <a:lnSpc>
                          <a:spcPts val="1460"/>
                        </a:lnSpc>
                        <a:spcAft>
                          <a:spcPts val="0"/>
                        </a:spcAft>
                      </a:pPr>
                      <a:r>
                        <a:rPr lang="en-US" sz="900">
                          <a:effectLst/>
                        </a:rPr>
                        <a:t>1.188</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59690" algn="r">
                        <a:lnSpc>
                          <a:spcPts val="1460"/>
                        </a:lnSpc>
                        <a:spcAft>
                          <a:spcPts val="0"/>
                        </a:spcAft>
                      </a:pPr>
                      <a:r>
                        <a:rPr lang="en-US" sz="900">
                          <a:effectLst/>
                        </a:rPr>
                        <a:t>290</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60960" algn="r">
                        <a:lnSpc>
                          <a:spcPts val="1460"/>
                        </a:lnSpc>
                        <a:spcAft>
                          <a:spcPts val="0"/>
                        </a:spcAft>
                      </a:pPr>
                      <a:r>
                        <a:rPr lang="en-US" sz="900">
                          <a:effectLst/>
                        </a:rPr>
                        <a:t>475</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59690" algn="r">
                        <a:lnSpc>
                          <a:spcPts val="1460"/>
                        </a:lnSpc>
                        <a:spcAft>
                          <a:spcPts val="0"/>
                        </a:spcAft>
                      </a:pPr>
                      <a:r>
                        <a:rPr lang="en-US" sz="900" dirty="0">
                          <a:effectLst/>
                        </a:rPr>
                        <a:t>4.395</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3280903118"/>
                  </a:ext>
                </a:extLst>
              </a:tr>
            </a:tbl>
          </a:graphicData>
        </a:graphic>
      </p:graphicFrame>
    </p:spTree>
    <p:extLst>
      <p:ext uri="{BB962C8B-B14F-4D97-AF65-F5344CB8AC3E}">
        <p14:creationId xmlns:p14="http://schemas.microsoft.com/office/powerpoint/2010/main" val="30686899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3280428" y="161064"/>
            <a:ext cx="5762620" cy="715581"/>
          </a:xfrm>
          <a:prstGeom prst="rect">
            <a:avLst/>
          </a:prstGeom>
          <a:solidFill>
            <a:schemeClr val="tx1">
              <a:lumMod val="75000"/>
              <a:lumOff val="25000"/>
            </a:schemeClr>
          </a:solidFill>
        </p:spPr>
        <p:txBody>
          <a:bodyPr wrap="square" rtlCol="0">
            <a:spAutoFit/>
          </a:bodyPr>
          <a:lstStyle/>
          <a:p>
            <a:pPr algn="ctr"/>
            <a:r>
              <a:rPr lang="tr-TR" sz="2025" b="1" dirty="0">
                <a:solidFill>
                  <a:schemeClr val="bg1"/>
                </a:solidFill>
                <a:effectLst>
                  <a:outerShdw blurRad="38100" dist="38100" dir="2700000" algn="tl">
                    <a:srgbClr val="000000">
                      <a:alpha val="43137"/>
                    </a:srgbClr>
                  </a:outerShdw>
                </a:effectLst>
              </a:rPr>
              <a:t>2022 Lise Türlerine Göre Üniversiteye Yerleşen Adaylar</a:t>
            </a:r>
          </a:p>
        </p:txBody>
      </p:sp>
      <p:graphicFrame>
        <p:nvGraphicFramePr>
          <p:cNvPr id="2" name="Tablo 1"/>
          <p:cNvGraphicFramePr>
            <a:graphicFrameLocks noGrp="1"/>
          </p:cNvGraphicFramePr>
          <p:nvPr>
            <p:extLst>
              <p:ext uri="{D42A27DB-BD31-4B8C-83A1-F6EECF244321}">
                <p14:modId xmlns:p14="http://schemas.microsoft.com/office/powerpoint/2010/main" val="2124631760"/>
              </p:ext>
            </p:extLst>
          </p:nvPr>
        </p:nvGraphicFramePr>
        <p:xfrm>
          <a:off x="-2" y="977528"/>
          <a:ext cx="12192001" cy="5880471"/>
        </p:xfrm>
        <a:graphic>
          <a:graphicData uri="http://schemas.openxmlformats.org/drawingml/2006/table">
            <a:tbl>
              <a:tblPr firstRow="1" firstCol="1" lastRow="1" lastCol="1" bandRow="1" bandCol="1">
                <a:tableStyleId>{F5AB1C69-6EDB-4FF4-983F-18BD219EF322}</a:tableStyleId>
              </a:tblPr>
              <a:tblGrid>
                <a:gridCol w="2471636">
                  <a:extLst>
                    <a:ext uri="{9D8B030D-6E8A-4147-A177-3AD203B41FA5}">
                      <a16:colId xmlns="" xmlns:a16="http://schemas.microsoft.com/office/drawing/2014/main" val="846713433"/>
                    </a:ext>
                  </a:extLst>
                </a:gridCol>
                <a:gridCol w="1481586">
                  <a:extLst>
                    <a:ext uri="{9D8B030D-6E8A-4147-A177-3AD203B41FA5}">
                      <a16:colId xmlns="" xmlns:a16="http://schemas.microsoft.com/office/drawing/2014/main" val="1645962269"/>
                    </a:ext>
                  </a:extLst>
                </a:gridCol>
                <a:gridCol w="1647757">
                  <a:extLst>
                    <a:ext uri="{9D8B030D-6E8A-4147-A177-3AD203B41FA5}">
                      <a16:colId xmlns="" xmlns:a16="http://schemas.microsoft.com/office/drawing/2014/main" val="419195207"/>
                    </a:ext>
                  </a:extLst>
                </a:gridCol>
                <a:gridCol w="1318902">
                  <a:extLst>
                    <a:ext uri="{9D8B030D-6E8A-4147-A177-3AD203B41FA5}">
                      <a16:colId xmlns="" xmlns:a16="http://schemas.microsoft.com/office/drawing/2014/main" val="3575635803"/>
                    </a:ext>
                  </a:extLst>
                </a:gridCol>
                <a:gridCol w="1318902">
                  <a:extLst>
                    <a:ext uri="{9D8B030D-6E8A-4147-A177-3AD203B41FA5}">
                      <a16:colId xmlns="" xmlns:a16="http://schemas.microsoft.com/office/drawing/2014/main" val="2774530323"/>
                    </a:ext>
                  </a:extLst>
                </a:gridCol>
                <a:gridCol w="1318902">
                  <a:extLst>
                    <a:ext uri="{9D8B030D-6E8A-4147-A177-3AD203B41FA5}">
                      <a16:colId xmlns="" xmlns:a16="http://schemas.microsoft.com/office/drawing/2014/main" val="1766604833"/>
                    </a:ext>
                  </a:extLst>
                </a:gridCol>
                <a:gridCol w="1318902">
                  <a:extLst>
                    <a:ext uri="{9D8B030D-6E8A-4147-A177-3AD203B41FA5}">
                      <a16:colId xmlns="" xmlns:a16="http://schemas.microsoft.com/office/drawing/2014/main" val="2161931034"/>
                    </a:ext>
                  </a:extLst>
                </a:gridCol>
                <a:gridCol w="1315414">
                  <a:extLst>
                    <a:ext uri="{9D8B030D-6E8A-4147-A177-3AD203B41FA5}">
                      <a16:colId xmlns="" xmlns:a16="http://schemas.microsoft.com/office/drawing/2014/main" val="3226135481"/>
                    </a:ext>
                  </a:extLst>
                </a:gridCol>
              </a:tblGrid>
              <a:tr h="345903">
                <a:tc rowSpan="3">
                  <a:txBody>
                    <a:bodyPr/>
                    <a:lstStyle/>
                    <a:p>
                      <a:pPr algn="l">
                        <a:lnSpc>
                          <a:spcPts val="1460"/>
                        </a:lnSpc>
                        <a:spcBef>
                          <a:spcPts val="55"/>
                        </a:spcBef>
                        <a:spcAft>
                          <a:spcPts val="0"/>
                        </a:spcAft>
                      </a:pPr>
                      <a:r>
                        <a:rPr lang="en-US" sz="1800" dirty="0">
                          <a:effectLst/>
                        </a:rPr>
                        <a:t> </a:t>
                      </a:r>
                      <a:endParaRPr lang="tr-TR" sz="1200" dirty="0">
                        <a:effectLst/>
                      </a:endParaRPr>
                    </a:p>
                    <a:p>
                      <a:pPr marL="361315" algn="l">
                        <a:lnSpc>
                          <a:spcPts val="1460"/>
                        </a:lnSpc>
                        <a:spcAft>
                          <a:spcPts val="0"/>
                        </a:spcAft>
                      </a:pPr>
                      <a:r>
                        <a:rPr lang="en-US" sz="1200" dirty="0" err="1">
                          <a:effectLst/>
                        </a:rPr>
                        <a:t>Okul</a:t>
                      </a:r>
                      <a:r>
                        <a:rPr lang="en-US" sz="1200" dirty="0">
                          <a:effectLst/>
                        </a:rPr>
                        <a:t> </a:t>
                      </a:r>
                      <a:r>
                        <a:rPr lang="en-US" sz="1200" dirty="0" err="1">
                          <a:effectLst/>
                        </a:rPr>
                        <a:t>Türü</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3">
                  <a:txBody>
                    <a:bodyPr/>
                    <a:lstStyle/>
                    <a:p>
                      <a:pPr marL="37465" marR="83820" indent="-635" algn="ctr">
                        <a:lnSpc>
                          <a:spcPts val="1460"/>
                        </a:lnSpc>
                        <a:spcAft>
                          <a:spcPts val="0"/>
                        </a:spcAft>
                      </a:pPr>
                      <a:r>
                        <a:rPr lang="en-US" sz="1200">
                          <a:effectLst/>
                        </a:rPr>
                        <a:t>Yerleştirme Puanı </a:t>
                      </a:r>
                      <a:r>
                        <a:rPr lang="en-US" sz="1200" spc="-5">
                          <a:effectLst/>
                        </a:rPr>
                        <a:t>Hesaplanan</a:t>
                      </a:r>
                      <a:endParaRPr lang="tr-TR" sz="1200">
                        <a:effectLst/>
                      </a:endParaRPr>
                    </a:p>
                    <a:p>
                      <a:pPr marL="40640" marR="86995" algn="ctr">
                        <a:lnSpc>
                          <a:spcPts val="1245"/>
                        </a:lnSpc>
                        <a:spcAft>
                          <a:spcPts val="0"/>
                        </a:spcAft>
                      </a:pPr>
                      <a:r>
                        <a:rPr lang="en-US" sz="1200">
                          <a:effectLst/>
                        </a:rPr>
                        <a:t>Aday</a:t>
                      </a:r>
                      <a:r>
                        <a:rPr lang="en-US" sz="1200" spc="-20">
                          <a:effectLst/>
                        </a:rPr>
                        <a:t> </a:t>
                      </a:r>
                      <a:r>
                        <a:rPr lang="en-US" sz="1200">
                          <a:effectLst/>
                        </a:rPr>
                        <a:t>Sayısı</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3">
                  <a:txBody>
                    <a:bodyPr/>
                    <a:lstStyle/>
                    <a:p>
                      <a:pPr algn="l">
                        <a:lnSpc>
                          <a:spcPts val="1460"/>
                        </a:lnSpc>
                        <a:spcBef>
                          <a:spcPts val="55"/>
                        </a:spcBef>
                        <a:spcAft>
                          <a:spcPts val="0"/>
                        </a:spcAft>
                      </a:pPr>
                      <a:r>
                        <a:rPr lang="en-US" sz="1200">
                          <a:effectLst/>
                        </a:rPr>
                        <a:t> </a:t>
                      </a:r>
                      <a:endParaRPr lang="tr-TR" sz="1200">
                        <a:effectLst/>
                      </a:endParaRPr>
                    </a:p>
                    <a:p>
                      <a:pPr marL="48260" algn="l">
                        <a:lnSpc>
                          <a:spcPts val="1460"/>
                        </a:lnSpc>
                        <a:spcAft>
                          <a:spcPts val="0"/>
                        </a:spcAft>
                      </a:pPr>
                      <a:r>
                        <a:rPr lang="en-US" sz="1200">
                          <a:effectLst/>
                        </a:rPr>
                        <a:t>Tercih Yapan</a:t>
                      </a:r>
                      <a:endParaRPr lang="tr-TR" sz="1200">
                        <a:effectLst/>
                      </a:endParaRPr>
                    </a:p>
                    <a:p>
                      <a:pPr marL="97155" algn="l">
                        <a:lnSpc>
                          <a:spcPts val="1460"/>
                        </a:lnSpc>
                        <a:spcBef>
                          <a:spcPts val="5"/>
                        </a:spcBef>
                        <a:spcAft>
                          <a:spcPts val="0"/>
                        </a:spcAft>
                      </a:pPr>
                      <a:r>
                        <a:rPr lang="en-US" sz="1200">
                          <a:effectLst/>
                        </a:rPr>
                        <a:t>Aday Sayısı</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gridSpan="5">
                  <a:txBody>
                    <a:bodyPr/>
                    <a:lstStyle/>
                    <a:p>
                      <a:pPr marL="1379220" marR="1419225" algn="ctr">
                        <a:lnSpc>
                          <a:spcPts val="1460"/>
                        </a:lnSpc>
                        <a:spcBef>
                          <a:spcPts val="115"/>
                        </a:spcBef>
                        <a:spcAft>
                          <a:spcPts val="0"/>
                        </a:spcAft>
                      </a:pPr>
                      <a:r>
                        <a:rPr lang="en-US" sz="800">
                          <a:effectLst/>
                        </a:rPr>
                        <a:t>Yerleşen</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3705946061"/>
                  </a:ext>
                </a:extLst>
              </a:tr>
              <a:tr h="371061">
                <a:tc vMerge="1">
                  <a:txBody>
                    <a:bodyPr/>
                    <a:lstStyle/>
                    <a:p>
                      <a:endParaRPr lang="tr-TR"/>
                    </a:p>
                  </a:txBody>
                  <a:tcPr/>
                </a:tc>
                <a:tc vMerge="1">
                  <a:txBody>
                    <a:bodyPr/>
                    <a:lstStyle/>
                    <a:p>
                      <a:endParaRPr lang="tr-TR"/>
                    </a:p>
                  </a:txBody>
                  <a:tcPr/>
                </a:tc>
                <a:tc vMerge="1">
                  <a:txBody>
                    <a:bodyPr/>
                    <a:lstStyle/>
                    <a:p>
                      <a:endParaRPr lang="tr-TR"/>
                    </a:p>
                  </a:txBody>
                  <a:tcPr/>
                </a:tc>
                <a:tc gridSpan="2">
                  <a:txBody>
                    <a:bodyPr/>
                    <a:lstStyle/>
                    <a:p>
                      <a:pPr marL="456565" marR="501015" algn="ctr">
                        <a:lnSpc>
                          <a:spcPts val="1460"/>
                        </a:lnSpc>
                        <a:spcBef>
                          <a:spcPts val="115"/>
                        </a:spcBef>
                        <a:spcAft>
                          <a:spcPts val="0"/>
                        </a:spcAft>
                      </a:pPr>
                      <a:r>
                        <a:rPr lang="en-US" sz="1200">
                          <a:effectLst/>
                        </a:rPr>
                        <a:t>Örgün</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gridSpan="2">
                  <a:txBody>
                    <a:bodyPr/>
                    <a:lstStyle/>
                    <a:p>
                      <a:pPr marL="227330" algn="l">
                        <a:lnSpc>
                          <a:spcPts val="1460"/>
                        </a:lnSpc>
                        <a:spcBef>
                          <a:spcPts val="115"/>
                        </a:spcBef>
                        <a:spcAft>
                          <a:spcPts val="0"/>
                        </a:spcAft>
                      </a:pPr>
                      <a:r>
                        <a:rPr lang="en-US" sz="1200">
                          <a:effectLst/>
                        </a:rPr>
                        <a:t>Açık Öğretim</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rowSpan="2">
                  <a:txBody>
                    <a:bodyPr/>
                    <a:lstStyle/>
                    <a:p>
                      <a:pPr algn="l">
                        <a:lnSpc>
                          <a:spcPts val="1460"/>
                        </a:lnSpc>
                        <a:spcBef>
                          <a:spcPts val="35"/>
                        </a:spcBef>
                        <a:spcAft>
                          <a:spcPts val="0"/>
                        </a:spcAft>
                      </a:pPr>
                      <a:r>
                        <a:rPr lang="en-US" sz="1200" dirty="0">
                          <a:effectLst/>
                        </a:rPr>
                        <a:t> </a:t>
                      </a:r>
                      <a:endParaRPr lang="tr-TR" sz="1200" dirty="0">
                        <a:effectLst/>
                      </a:endParaRPr>
                    </a:p>
                    <a:p>
                      <a:pPr marL="116840" algn="ctr">
                        <a:lnSpc>
                          <a:spcPts val="1460"/>
                        </a:lnSpc>
                        <a:spcAft>
                          <a:spcPts val="0"/>
                        </a:spcAft>
                      </a:pPr>
                      <a:r>
                        <a:rPr lang="en-US" sz="1200" dirty="0" err="1">
                          <a:effectLst/>
                        </a:rPr>
                        <a:t>Toplam</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2030091847"/>
                  </a:ext>
                </a:extLst>
              </a:tr>
              <a:tr h="490707">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marL="114300" algn="ctr">
                        <a:lnSpc>
                          <a:spcPts val="1460"/>
                        </a:lnSpc>
                        <a:spcBef>
                          <a:spcPts val="380"/>
                        </a:spcBef>
                        <a:spcAft>
                          <a:spcPts val="0"/>
                        </a:spcAft>
                      </a:pPr>
                      <a:r>
                        <a:rPr lang="en-US" sz="1200" dirty="0" err="1">
                          <a:effectLst/>
                        </a:rPr>
                        <a:t>Lisans</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57785" algn="ctr">
                        <a:lnSpc>
                          <a:spcPts val="1460"/>
                        </a:lnSpc>
                        <a:spcBef>
                          <a:spcPts val="380"/>
                        </a:spcBef>
                        <a:spcAft>
                          <a:spcPts val="0"/>
                        </a:spcAft>
                      </a:pPr>
                      <a:r>
                        <a:rPr lang="en-US" sz="1200" dirty="0" err="1">
                          <a:effectLst/>
                        </a:rPr>
                        <a:t>Ön</a:t>
                      </a:r>
                      <a:r>
                        <a:rPr lang="en-US" sz="1200" dirty="0">
                          <a:effectLst/>
                        </a:rPr>
                        <a:t> </a:t>
                      </a:r>
                      <a:r>
                        <a:rPr lang="en-US" sz="1200" dirty="0" err="1">
                          <a:effectLst/>
                        </a:rPr>
                        <a:t>Lisans</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8580" algn="ctr">
                        <a:lnSpc>
                          <a:spcPts val="1460"/>
                        </a:lnSpc>
                        <a:spcBef>
                          <a:spcPts val="380"/>
                        </a:spcBef>
                        <a:spcAft>
                          <a:spcPts val="0"/>
                        </a:spcAft>
                      </a:pPr>
                      <a:r>
                        <a:rPr lang="en-US" sz="1200" dirty="0" err="1">
                          <a:effectLst/>
                        </a:rPr>
                        <a:t>Lisans</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58420" algn="ctr">
                        <a:lnSpc>
                          <a:spcPts val="1460"/>
                        </a:lnSpc>
                        <a:spcBef>
                          <a:spcPts val="380"/>
                        </a:spcBef>
                        <a:spcAft>
                          <a:spcPts val="0"/>
                        </a:spcAft>
                      </a:pPr>
                      <a:r>
                        <a:rPr lang="en-US" sz="1200" dirty="0" err="1">
                          <a:effectLst/>
                        </a:rPr>
                        <a:t>Ön</a:t>
                      </a:r>
                      <a:r>
                        <a:rPr lang="en-US" sz="1200" dirty="0">
                          <a:effectLst/>
                        </a:rPr>
                        <a:t> </a:t>
                      </a:r>
                      <a:r>
                        <a:rPr lang="en-US" sz="1200" dirty="0" err="1">
                          <a:effectLst/>
                        </a:rPr>
                        <a:t>Lisans</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endParaRPr lang="tr-TR"/>
                    </a:p>
                  </a:txBody>
                  <a:tcPr/>
                </a:tc>
                <a:extLst>
                  <a:ext uri="{0D108BD9-81ED-4DB2-BD59-A6C34878D82A}">
                    <a16:rowId xmlns="" xmlns:a16="http://schemas.microsoft.com/office/drawing/2014/main" val="96898385"/>
                  </a:ext>
                </a:extLst>
              </a:tr>
              <a:tr h="350460">
                <a:tc>
                  <a:txBody>
                    <a:bodyPr/>
                    <a:lstStyle/>
                    <a:p>
                      <a:pPr marL="16510" algn="l">
                        <a:lnSpc>
                          <a:spcPts val="1460"/>
                        </a:lnSpc>
                        <a:spcBef>
                          <a:spcPts val="100"/>
                        </a:spcBef>
                        <a:spcAft>
                          <a:spcPts val="0"/>
                        </a:spcAft>
                      </a:pPr>
                      <a:r>
                        <a:rPr lang="en-US" sz="1200" dirty="0" err="1">
                          <a:solidFill>
                            <a:schemeClr val="tx1"/>
                          </a:solidFill>
                          <a:effectLst/>
                        </a:rPr>
                        <a:t>Lise</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62865" algn="r">
                        <a:lnSpc>
                          <a:spcPts val="1460"/>
                        </a:lnSpc>
                        <a:spcAft>
                          <a:spcPts val="0"/>
                        </a:spcAft>
                      </a:pPr>
                      <a:r>
                        <a:rPr lang="en-US" sz="1300">
                          <a:effectLst/>
                        </a:rPr>
                        <a:t>689.206</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62865" algn="r">
                        <a:lnSpc>
                          <a:spcPts val="1460"/>
                        </a:lnSpc>
                        <a:spcAft>
                          <a:spcPts val="0"/>
                        </a:spcAft>
                      </a:pPr>
                      <a:r>
                        <a:rPr lang="en-US" sz="1300">
                          <a:effectLst/>
                        </a:rPr>
                        <a:t>548.240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61595" algn="r">
                        <a:lnSpc>
                          <a:spcPts val="1460"/>
                        </a:lnSpc>
                        <a:spcAft>
                          <a:spcPts val="0"/>
                        </a:spcAft>
                      </a:pPr>
                      <a:r>
                        <a:rPr lang="en-US" sz="1300">
                          <a:effectLst/>
                        </a:rPr>
                        <a:t>50.076</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62865" algn="r">
                        <a:lnSpc>
                          <a:spcPts val="1460"/>
                        </a:lnSpc>
                        <a:spcAft>
                          <a:spcPts val="0"/>
                        </a:spcAft>
                      </a:pPr>
                      <a:r>
                        <a:rPr lang="en-US" sz="1300">
                          <a:effectLst/>
                        </a:rPr>
                        <a:t>52.470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44450" algn="l">
                        <a:lnSpc>
                          <a:spcPts val="1460"/>
                        </a:lnSpc>
                        <a:spcAft>
                          <a:spcPts val="0"/>
                        </a:spcAft>
                      </a:pPr>
                      <a:r>
                        <a:rPr lang="en-US" sz="1300">
                          <a:effectLst/>
                        </a:rPr>
                        <a:t>14.867</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61595" algn="r">
                        <a:lnSpc>
                          <a:spcPts val="1460"/>
                        </a:lnSpc>
                        <a:spcAft>
                          <a:spcPts val="0"/>
                        </a:spcAft>
                      </a:pPr>
                      <a:r>
                        <a:rPr lang="en-US" sz="1300">
                          <a:effectLst/>
                        </a:rPr>
                        <a:t>31.054</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59690" algn="r">
                        <a:lnSpc>
                          <a:spcPts val="1460"/>
                        </a:lnSpc>
                        <a:spcAft>
                          <a:spcPts val="0"/>
                        </a:spcAft>
                      </a:pPr>
                      <a:r>
                        <a:rPr lang="en-US" sz="1300">
                          <a:effectLst/>
                        </a:rPr>
                        <a:t>148.467</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3944034538"/>
                  </a:ext>
                </a:extLst>
              </a:tr>
              <a:tr h="584100">
                <a:tc>
                  <a:txBody>
                    <a:bodyPr/>
                    <a:lstStyle/>
                    <a:p>
                      <a:pPr marL="16510" algn="l">
                        <a:lnSpc>
                          <a:spcPts val="1340"/>
                        </a:lnSpc>
                        <a:spcAft>
                          <a:spcPts val="0"/>
                        </a:spcAft>
                      </a:pPr>
                      <a:r>
                        <a:rPr lang="en-US" sz="1200" dirty="0" err="1">
                          <a:solidFill>
                            <a:schemeClr val="tx1"/>
                          </a:solidFill>
                          <a:effectLst/>
                        </a:rPr>
                        <a:t>Lise</a:t>
                      </a:r>
                      <a:r>
                        <a:rPr lang="en-US" sz="1200" dirty="0">
                          <a:solidFill>
                            <a:schemeClr val="tx1"/>
                          </a:solidFill>
                          <a:effectLst/>
                        </a:rPr>
                        <a:t> (</a:t>
                      </a:r>
                      <a:r>
                        <a:rPr lang="en-US" sz="1200" dirty="0" err="1">
                          <a:solidFill>
                            <a:schemeClr val="tx1"/>
                          </a:solidFill>
                          <a:effectLst/>
                        </a:rPr>
                        <a:t>Yabancı</a:t>
                      </a:r>
                      <a:r>
                        <a:rPr lang="en-US" sz="1200" dirty="0">
                          <a:solidFill>
                            <a:schemeClr val="tx1"/>
                          </a:solidFill>
                          <a:effectLst/>
                        </a:rPr>
                        <a:t> </a:t>
                      </a:r>
                      <a:r>
                        <a:rPr lang="en-US" sz="1200" dirty="0" err="1">
                          <a:solidFill>
                            <a:schemeClr val="tx1"/>
                          </a:solidFill>
                          <a:effectLst/>
                        </a:rPr>
                        <a:t>Dil</a:t>
                      </a:r>
                      <a:endParaRPr lang="tr-TR" sz="1200" dirty="0">
                        <a:solidFill>
                          <a:schemeClr val="tx1"/>
                        </a:solidFill>
                        <a:effectLst/>
                      </a:endParaRPr>
                    </a:p>
                    <a:p>
                      <a:pPr marL="16510" algn="l">
                        <a:lnSpc>
                          <a:spcPts val="1245"/>
                        </a:lnSpc>
                        <a:spcAft>
                          <a:spcPts val="0"/>
                        </a:spcAft>
                      </a:pPr>
                      <a:r>
                        <a:rPr lang="en-US" sz="1200" dirty="0" err="1">
                          <a:solidFill>
                            <a:schemeClr val="tx1"/>
                          </a:solidFill>
                          <a:effectLst/>
                        </a:rPr>
                        <a:t>Ağırlıklı</a:t>
                      </a:r>
                      <a:r>
                        <a:rPr lang="en-US" sz="1200" dirty="0">
                          <a:solidFill>
                            <a:schemeClr val="tx1"/>
                          </a:solidFill>
                          <a:effectLst/>
                        </a:rPr>
                        <a:t>)</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62230" algn="r">
                        <a:lnSpc>
                          <a:spcPts val="1460"/>
                        </a:lnSpc>
                        <a:spcAft>
                          <a:spcPts val="0"/>
                        </a:spcAft>
                      </a:pPr>
                      <a:r>
                        <a:rPr lang="en-US" sz="1300" dirty="0">
                          <a:effectLst/>
                        </a:rPr>
                        <a:t>6.740</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62230" algn="r">
                        <a:lnSpc>
                          <a:spcPts val="1460"/>
                        </a:lnSpc>
                        <a:spcAft>
                          <a:spcPts val="0"/>
                        </a:spcAft>
                      </a:pPr>
                      <a:r>
                        <a:rPr lang="en-US" sz="1300" dirty="0">
                          <a:effectLst/>
                        </a:rPr>
                        <a:t>4.717</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61595" algn="r">
                        <a:lnSpc>
                          <a:spcPts val="1460"/>
                        </a:lnSpc>
                        <a:spcAft>
                          <a:spcPts val="0"/>
                        </a:spcAft>
                      </a:pPr>
                      <a:r>
                        <a:rPr lang="en-US" sz="1300">
                          <a:effectLst/>
                        </a:rPr>
                        <a:t>1.061</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61595" algn="r">
                        <a:lnSpc>
                          <a:spcPts val="1460"/>
                        </a:lnSpc>
                        <a:spcAft>
                          <a:spcPts val="0"/>
                        </a:spcAft>
                      </a:pPr>
                      <a:r>
                        <a:rPr lang="en-US" sz="1300">
                          <a:effectLst/>
                        </a:rPr>
                        <a:t>887</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59690" algn="r">
                        <a:lnSpc>
                          <a:spcPts val="1460"/>
                        </a:lnSpc>
                        <a:spcAft>
                          <a:spcPts val="0"/>
                        </a:spcAft>
                      </a:pPr>
                      <a:r>
                        <a:rPr lang="en-US" sz="1300">
                          <a:effectLst/>
                        </a:rPr>
                        <a:t>322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60960" algn="r">
                        <a:lnSpc>
                          <a:spcPts val="1460"/>
                        </a:lnSpc>
                        <a:spcAft>
                          <a:spcPts val="0"/>
                        </a:spcAft>
                      </a:pPr>
                      <a:r>
                        <a:rPr lang="en-US" sz="1300">
                          <a:effectLst/>
                        </a:rPr>
                        <a:t>747</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59690" algn="r">
                        <a:lnSpc>
                          <a:spcPts val="1460"/>
                        </a:lnSpc>
                        <a:spcAft>
                          <a:spcPts val="0"/>
                        </a:spcAft>
                      </a:pPr>
                      <a:r>
                        <a:rPr lang="en-US" sz="1300">
                          <a:effectLst/>
                        </a:rPr>
                        <a:t>3.017</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519227895"/>
                  </a:ext>
                </a:extLst>
              </a:tr>
              <a:tr h="350460">
                <a:tc>
                  <a:txBody>
                    <a:bodyPr/>
                    <a:lstStyle/>
                    <a:p>
                      <a:pPr marL="16510" algn="l">
                        <a:lnSpc>
                          <a:spcPts val="1460"/>
                        </a:lnSpc>
                        <a:spcBef>
                          <a:spcPts val="115"/>
                        </a:spcBef>
                        <a:spcAft>
                          <a:spcPts val="0"/>
                        </a:spcAft>
                      </a:pPr>
                      <a:r>
                        <a:rPr lang="en-US" sz="1200">
                          <a:solidFill>
                            <a:schemeClr val="tx1"/>
                          </a:solidFill>
                          <a:effectLst/>
                        </a:rPr>
                        <a:t>Özel Lise</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62230" algn="r">
                        <a:lnSpc>
                          <a:spcPts val="1460"/>
                        </a:lnSpc>
                        <a:spcAft>
                          <a:spcPts val="0"/>
                        </a:spcAft>
                      </a:pPr>
                      <a:r>
                        <a:rPr lang="en-US" sz="1300">
                          <a:effectLst/>
                        </a:rPr>
                        <a:t>36.479</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62230" algn="r">
                        <a:lnSpc>
                          <a:spcPts val="1460"/>
                        </a:lnSpc>
                        <a:spcAft>
                          <a:spcPts val="0"/>
                        </a:spcAft>
                      </a:pPr>
                      <a:r>
                        <a:rPr lang="en-US" sz="1300" dirty="0">
                          <a:effectLst/>
                        </a:rPr>
                        <a:t>25.354</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61595" algn="r">
                        <a:lnSpc>
                          <a:spcPts val="1460"/>
                        </a:lnSpc>
                        <a:spcAft>
                          <a:spcPts val="0"/>
                        </a:spcAft>
                      </a:pPr>
                      <a:r>
                        <a:rPr lang="en-US" sz="1300" dirty="0">
                          <a:effectLst/>
                        </a:rPr>
                        <a:t>4.435</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62865" algn="r">
                        <a:lnSpc>
                          <a:spcPts val="1460"/>
                        </a:lnSpc>
                        <a:spcAft>
                          <a:spcPts val="0"/>
                        </a:spcAft>
                      </a:pPr>
                      <a:r>
                        <a:rPr lang="en-US" sz="1300">
                          <a:effectLst/>
                        </a:rPr>
                        <a:t>5.782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60960" algn="r">
                        <a:lnSpc>
                          <a:spcPts val="1460"/>
                        </a:lnSpc>
                        <a:spcAft>
                          <a:spcPts val="0"/>
                        </a:spcAft>
                      </a:pPr>
                      <a:r>
                        <a:rPr lang="en-US" sz="1300">
                          <a:effectLst/>
                        </a:rPr>
                        <a:t>1.141</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61595" algn="r">
                        <a:lnSpc>
                          <a:spcPts val="1460"/>
                        </a:lnSpc>
                        <a:spcAft>
                          <a:spcPts val="0"/>
                        </a:spcAft>
                      </a:pPr>
                      <a:r>
                        <a:rPr lang="en-US" sz="1300">
                          <a:effectLst/>
                        </a:rPr>
                        <a:t>2.042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59690" algn="r">
                        <a:lnSpc>
                          <a:spcPts val="1460"/>
                        </a:lnSpc>
                        <a:spcAft>
                          <a:spcPts val="0"/>
                        </a:spcAft>
                      </a:pPr>
                      <a:r>
                        <a:rPr lang="en-US" sz="1300">
                          <a:effectLst/>
                        </a:rPr>
                        <a:t>13.400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3491632066"/>
                  </a:ext>
                </a:extLst>
              </a:tr>
              <a:tr h="350460">
                <a:tc>
                  <a:txBody>
                    <a:bodyPr/>
                    <a:lstStyle/>
                    <a:p>
                      <a:pPr marL="16510" algn="l">
                        <a:lnSpc>
                          <a:spcPts val="1460"/>
                        </a:lnSpc>
                        <a:spcBef>
                          <a:spcPts val="115"/>
                        </a:spcBef>
                        <a:spcAft>
                          <a:spcPts val="0"/>
                        </a:spcAft>
                      </a:pPr>
                      <a:r>
                        <a:rPr lang="en-US" sz="1200" dirty="0" err="1">
                          <a:solidFill>
                            <a:schemeClr val="tx1"/>
                          </a:solidFill>
                          <a:effectLst/>
                        </a:rPr>
                        <a:t>Anadolu</a:t>
                      </a:r>
                      <a:r>
                        <a:rPr lang="en-US" sz="1200" dirty="0">
                          <a:solidFill>
                            <a:schemeClr val="tx1"/>
                          </a:solidFill>
                          <a:effectLst/>
                        </a:rPr>
                        <a:t> </a:t>
                      </a:r>
                      <a:r>
                        <a:rPr lang="en-US" sz="1200" dirty="0" err="1">
                          <a:solidFill>
                            <a:schemeClr val="tx1"/>
                          </a:solidFill>
                          <a:effectLst/>
                        </a:rPr>
                        <a:t>Lisesi</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62865" algn="r">
                        <a:lnSpc>
                          <a:spcPts val="1460"/>
                        </a:lnSpc>
                        <a:spcBef>
                          <a:spcPts val="5"/>
                        </a:spcBef>
                        <a:spcAft>
                          <a:spcPts val="0"/>
                        </a:spcAft>
                      </a:pPr>
                      <a:r>
                        <a:rPr lang="en-US" sz="1300">
                          <a:effectLst/>
                        </a:rPr>
                        <a:t>763.457</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62865" algn="r">
                        <a:lnSpc>
                          <a:spcPts val="1460"/>
                        </a:lnSpc>
                        <a:spcBef>
                          <a:spcPts val="5"/>
                        </a:spcBef>
                        <a:spcAft>
                          <a:spcPts val="0"/>
                        </a:spcAft>
                      </a:pPr>
                      <a:r>
                        <a:rPr lang="en-US" sz="1300">
                          <a:effectLst/>
                        </a:rPr>
                        <a:t>487.468</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60960" algn="r">
                        <a:lnSpc>
                          <a:spcPts val="1460"/>
                        </a:lnSpc>
                        <a:spcBef>
                          <a:spcPts val="5"/>
                        </a:spcBef>
                        <a:spcAft>
                          <a:spcPts val="0"/>
                        </a:spcAft>
                      </a:pPr>
                      <a:r>
                        <a:rPr lang="en-US" sz="1300" dirty="0">
                          <a:effectLst/>
                        </a:rPr>
                        <a:t>187.818</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62230" algn="r">
                        <a:lnSpc>
                          <a:spcPts val="1460"/>
                        </a:lnSpc>
                        <a:spcBef>
                          <a:spcPts val="5"/>
                        </a:spcBef>
                        <a:spcAft>
                          <a:spcPts val="0"/>
                        </a:spcAft>
                      </a:pPr>
                      <a:r>
                        <a:rPr lang="en-US" sz="1300">
                          <a:effectLst/>
                        </a:rPr>
                        <a:t>121.325</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60960" algn="r">
                        <a:lnSpc>
                          <a:spcPts val="1460"/>
                        </a:lnSpc>
                        <a:spcBef>
                          <a:spcPts val="5"/>
                        </a:spcBef>
                        <a:spcAft>
                          <a:spcPts val="0"/>
                        </a:spcAft>
                      </a:pPr>
                      <a:r>
                        <a:rPr lang="en-US" sz="1300">
                          <a:effectLst/>
                        </a:rPr>
                        <a:t>6.279</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61595" algn="r">
                        <a:lnSpc>
                          <a:spcPts val="1460"/>
                        </a:lnSpc>
                        <a:spcBef>
                          <a:spcPts val="5"/>
                        </a:spcBef>
                        <a:spcAft>
                          <a:spcPts val="0"/>
                        </a:spcAft>
                      </a:pPr>
                      <a:r>
                        <a:rPr lang="en-US" sz="1300">
                          <a:effectLst/>
                        </a:rPr>
                        <a:t>15.163</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59055" algn="r">
                        <a:lnSpc>
                          <a:spcPts val="1460"/>
                        </a:lnSpc>
                        <a:spcBef>
                          <a:spcPts val="5"/>
                        </a:spcBef>
                        <a:spcAft>
                          <a:spcPts val="0"/>
                        </a:spcAft>
                      </a:pPr>
                      <a:r>
                        <a:rPr lang="en-US" sz="1300">
                          <a:effectLst/>
                        </a:rPr>
                        <a:t>330.585</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412257376"/>
                  </a:ext>
                </a:extLst>
              </a:tr>
              <a:tr h="584100">
                <a:tc>
                  <a:txBody>
                    <a:bodyPr/>
                    <a:lstStyle/>
                    <a:p>
                      <a:pPr marL="16510" algn="l">
                        <a:lnSpc>
                          <a:spcPts val="1340"/>
                        </a:lnSpc>
                        <a:spcAft>
                          <a:spcPts val="0"/>
                        </a:spcAft>
                      </a:pPr>
                      <a:r>
                        <a:rPr lang="en-US" sz="1200" dirty="0" err="1">
                          <a:solidFill>
                            <a:schemeClr val="tx1"/>
                          </a:solidFill>
                          <a:effectLst/>
                        </a:rPr>
                        <a:t>Yabancı</a:t>
                      </a:r>
                      <a:r>
                        <a:rPr lang="en-US" sz="1200" dirty="0">
                          <a:solidFill>
                            <a:schemeClr val="tx1"/>
                          </a:solidFill>
                          <a:effectLst/>
                        </a:rPr>
                        <a:t> </a:t>
                      </a:r>
                      <a:r>
                        <a:rPr lang="en-US" sz="1200" dirty="0" err="1">
                          <a:solidFill>
                            <a:schemeClr val="tx1"/>
                          </a:solidFill>
                          <a:effectLst/>
                        </a:rPr>
                        <a:t>Dilde</a:t>
                      </a:r>
                      <a:r>
                        <a:rPr lang="en-US" sz="1200" dirty="0">
                          <a:solidFill>
                            <a:schemeClr val="tx1"/>
                          </a:solidFill>
                          <a:effectLst/>
                        </a:rPr>
                        <a:t> </a:t>
                      </a:r>
                      <a:r>
                        <a:rPr lang="en-US" sz="1200" dirty="0" err="1">
                          <a:solidFill>
                            <a:schemeClr val="tx1"/>
                          </a:solidFill>
                          <a:effectLst/>
                        </a:rPr>
                        <a:t>Eğitim</a:t>
                      </a:r>
                      <a:endParaRPr lang="tr-TR" sz="1200" dirty="0">
                        <a:solidFill>
                          <a:schemeClr val="tx1"/>
                        </a:solidFill>
                        <a:effectLst/>
                      </a:endParaRPr>
                    </a:p>
                    <a:p>
                      <a:pPr marL="16510" algn="l">
                        <a:lnSpc>
                          <a:spcPts val="1245"/>
                        </a:lnSpc>
                        <a:spcAft>
                          <a:spcPts val="0"/>
                        </a:spcAft>
                      </a:pPr>
                      <a:r>
                        <a:rPr lang="en-US" sz="1200" dirty="0" err="1">
                          <a:solidFill>
                            <a:schemeClr val="tx1"/>
                          </a:solidFill>
                          <a:effectLst/>
                        </a:rPr>
                        <a:t>Veren</a:t>
                      </a:r>
                      <a:r>
                        <a:rPr lang="en-US" sz="1200" dirty="0">
                          <a:solidFill>
                            <a:schemeClr val="tx1"/>
                          </a:solidFill>
                          <a:effectLst/>
                        </a:rPr>
                        <a:t> </a:t>
                      </a:r>
                      <a:r>
                        <a:rPr lang="en-US" sz="1200" dirty="0" err="1">
                          <a:solidFill>
                            <a:schemeClr val="tx1"/>
                          </a:solidFill>
                          <a:effectLst/>
                        </a:rPr>
                        <a:t>Özel</a:t>
                      </a:r>
                      <a:r>
                        <a:rPr lang="en-US" sz="1200" dirty="0">
                          <a:solidFill>
                            <a:schemeClr val="tx1"/>
                          </a:solidFill>
                          <a:effectLst/>
                        </a:rPr>
                        <a:t> </a:t>
                      </a:r>
                      <a:r>
                        <a:rPr lang="en-US" sz="1200" dirty="0" err="1">
                          <a:solidFill>
                            <a:schemeClr val="tx1"/>
                          </a:solidFill>
                          <a:effectLst/>
                        </a:rPr>
                        <a:t>Lise</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62865" algn="r">
                        <a:lnSpc>
                          <a:spcPts val="1460"/>
                        </a:lnSpc>
                        <a:spcAft>
                          <a:spcPts val="0"/>
                        </a:spcAft>
                      </a:pPr>
                      <a:r>
                        <a:rPr lang="en-US" sz="1300">
                          <a:effectLst/>
                        </a:rPr>
                        <a:t>203.987</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62865" algn="r">
                        <a:lnSpc>
                          <a:spcPts val="1460"/>
                        </a:lnSpc>
                        <a:spcAft>
                          <a:spcPts val="0"/>
                        </a:spcAft>
                      </a:pPr>
                      <a:r>
                        <a:rPr lang="en-US" sz="1300">
                          <a:effectLst/>
                        </a:rPr>
                        <a:t>143.814</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60960" algn="r">
                        <a:lnSpc>
                          <a:spcPts val="1460"/>
                        </a:lnSpc>
                        <a:spcAft>
                          <a:spcPts val="0"/>
                        </a:spcAft>
                      </a:pPr>
                      <a:r>
                        <a:rPr lang="en-US" sz="1300" dirty="0">
                          <a:effectLst/>
                        </a:rPr>
                        <a:t>72.806</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62865" algn="r">
                        <a:lnSpc>
                          <a:spcPts val="1460"/>
                        </a:lnSpc>
                        <a:spcAft>
                          <a:spcPts val="0"/>
                        </a:spcAft>
                      </a:pPr>
                      <a:r>
                        <a:rPr lang="en-US" sz="1300" dirty="0">
                          <a:effectLst/>
                        </a:rPr>
                        <a:t>26.441</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60960" algn="r">
                        <a:lnSpc>
                          <a:spcPts val="1460"/>
                        </a:lnSpc>
                        <a:spcAft>
                          <a:spcPts val="0"/>
                        </a:spcAft>
                      </a:pPr>
                      <a:r>
                        <a:rPr lang="en-US" sz="1300">
                          <a:effectLst/>
                        </a:rPr>
                        <a:t>1.291</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61595" algn="r">
                        <a:lnSpc>
                          <a:spcPts val="1460"/>
                        </a:lnSpc>
                        <a:spcAft>
                          <a:spcPts val="0"/>
                        </a:spcAft>
                      </a:pPr>
                      <a:r>
                        <a:rPr lang="en-US" sz="1300">
                          <a:effectLst/>
                        </a:rPr>
                        <a:t>2.037</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59055" algn="r">
                        <a:lnSpc>
                          <a:spcPts val="1460"/>
                        </a:lnSpc>
                        <a:spcAft>
                          <a:spcPts val="0"/>
                        </a:spcAft>
                      </a:pPr>
                      <a:r>
                        <a:rPr lang="en-US" sz="1300">
                          <a:effectLst/>
                        </a:rPr>
                        <a:t>102.575</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4155414973"/>
                  </a:ext>
                </a:extLst>
              </a:tr>
              <a:tr h="350460">
                <a:tc>
                  <a:txBody>
                    <a:bodyPr/>
                    <a:lstStyle/>
                    <a:p>
                      <a:pPr marL="16510" algn="l">
                        <a:lnSpc>
                          <a:spcPts val="1460"/>
                        </a:lnSpc>
                        <a:spcBef>
                          <a:spcPts val="115"/>
                        </a:spcBef>
                        <a:spcAft>
                          <a:spcPts val="0"/>
                        </a:spcAft>
                      </a:pPr>
                      <a:r>
                        <a:rPr lang="en-US" sz="1200" dirty="0">
                          <a:solidFill>
                            <a:srgbClr val="FF0000"/>
                          </a:solidFill>
                          <a:effectLst/>
                        </a:rPr>
                        <a:t>Fen </a:t>
                      </a:r>
                      <a:r>
                        <a:rPr lang="en-US" sz="1200" dirty="0" err="1">
                          <a:solidFill>
                            <a:srgbClr val="FF0000"/>
                          </a:solidFill>
                          <a:effectLst/>
                        </a:rPr>
                        <a:t>Lisesi</a:t>
                      </a:r>
                      <a:endParaRPr lang="tr-TR"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62230" algn="r">
                        <a:lnSpc>
                          <a:spcPts val="1460"/>
                        </a:lnSpc>
                        <a:spcAft>
                          <a:spcPts val="0"/>
                        </a:spcAft>
                      </a:pPr>
                      <a:r>
                        <a:rPr lang="en-US" sz="1300">
                          <a:solidFill>
                            <a:srgbClr val="FF0000"/>
                          </a:solidFill>
                          <a:effectLst/>
                        </a:rPr>
                        <a:t>55.476</a:t>
                      </a:r>
                      <a:endParaRPr lang="tr-TR" sz="12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62230" algn="r">
                        <a:lnSpc>
                          <a:spcPts val="1460"/>
                        </a:lnSpc>
                        <a:spcAft>
                          <a:spcPts val="0"/>
                        </a:spcAft>
                      </a:pPr>
                      <a:r>
                        <a:rPr lang="en-US" sz="1300">
                          <a:solidFill>
                            <a:srgbClr val="FF0000"/>
                          </a:solidFill>
                          <a:effectLst/>
                        </a:rPr>
                        <a:t>35.249</a:t>
                      </a:r>
                      <a:endParaRPr lang="tr-TR" sz="12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60960" algn="r">
                        <a:lnSpc>
                          <a:spcPts val="1460"/>
                        </a:lnSpc>
                        <a:spcAft>
                          <a:spcPts val="0"/>
                        </a:spcAft>
                      </a:pPr>
                      <a:r>
                        <a:rPr lang="en-US" sz="1300" dirty="0">
                          <a:solidFill>
                            <a:srgbClr val="FF0000"/>
                          </a:solidFill>
                          <a:effectLst/>
                        </a:rPr>
                        <a:t>28.467</a:t>
                      </a:r>
                      <a:endParaRPr lang="tr-TR"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62865" algn="r">
                        <a:lnSpc>
                          <a:spcPts val="1460"/>
                        </a:lnSpc>
                        <a:spcAft>
                          <a:spcPts val="0"/>
                        </a:spcAft>
                      </a:pPr>
                      <a:r>
                        <a:rPr lang="en-US" sz="1300">
                          <a:solidFill>
                            <a:srgbClr val="FF0000"/>
                          </a:solidFill>
                          <a:effectLst/>
                        </a:rPr>
                        <a:t>1.601</a:t>
                      </a:r>
                      <a:endParaRPr lang="tr-TR" sz="12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59690" algn="r">
                        <a:lnSpc>
                          <a:spcPts val="1460"/>
                        </a:lnSpc>
                        <a:spcAft>
                          <a:spcPts val="0"/>
                        </a:spcAft>
                      </a:pPr>
                      <a:r>
                        <a:rPr lang="en-US" sz="1300">
                          <a:solidFill>
                            <a:srgbClr val="FF0000"/>
                          </a:solidFill>
                          <a:effectLst/>
                        </a:rPr>
                        <a:t>157</a:t>
                      </a:r>
                      <a:endParaRPr lang="tr-TR" sz="12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60960" algn="r">
                        <a:lnSpc>
                          <a:spcPts val="1460"/>
                        </a:lnSpc>
                        <a:spcAft>
                          <a:spcPts val="0"/>
                        </a:spcAft>
                      </a:pPr>
                      <a:r>
                        <a:rPr lang="en-US" sz="1300">
                          <a:solidFill>
                            <a:srgbClr val="FF0000"/>
                          </a:solidFill>
                          <a:effectLst/>
                        </a:rPr>
                        <a:t>224</a:t>
                      </a:r>
                      <a:endParaRPr lang="tr-TR" sz="12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59690" algn="r">
                        <a:lnSpc>
                          <a:spcPts val="1460"/>
                        </a:lnSpc>
                        <a:spcAft>
                          <a:spcPts val="0"/>
                        </a:spcAft>
                      </a:pPr>
                      <a:r>
                        <a:rPr lang="en-US" sz="1300" dirty="0">
                          <a:solidFill>
                            <a:srgbClr val="FF0000"/>
                          </a:solidFill>
                          <a:effectLst/>
                        </a:rPr>
                        <a:t>30.449</a:t>
                      </a:r>
                      <a:endParaRPr lang="tr-TR"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3666391611"/>
                  </a:ext>
                </a:extLst>
              </a:tr>
              <a:tr h="350460">
                <a:tc>
                  <a:txBody>
                    <a:bodyPr/>
                    <a:lstStyle/>
                    <a:p>
                      <a:pPr marL="16510" algn="l">
                        <a:lnSpc>
                          <a:spcPts val="1460"/>
                        </a:lnSpc>
                        <a:spcBef>
                          <a:spcPts val="115"/>
                        </a:spcBef>
                        <a:spcAft>
                          <a:spcPts val="0"/>
                        </a:spcAft>
                      </a:pPr>
                      <a:r>
                        <a:rPr lang="en-US" sz="1200" dirty="0" err="1">
                          <a:solidFill>
                            <a:schemeClr val="tx1"/>
                          </a:solidFill>
                          <a:effectLst/>
                        </a:rPr>
                        <a:t>Özel</a:t>
                      </a:r>
                      <a:r>
                        <a:rPr lang="en-US" sz="1200" dirty="0">
                          <a:solidFill>
                            <a:schemeClr val="tx1"/>
                          </a:solidFill>
                          <a:effectLst/>
                        </a:rPr>
                        <a:t> Fen </a:t>
                      </a:r>
                      <a:r>
                        <a:rPr lang="en-US" sz="1200" dirty="0" err="1">
                          <a:solidFill>
                            <a:schemeClr val="tx1"/>
                          </a:solidFill>
                          <a:effectLst/>
                        </a:rPr>
                        <a:t>Lisesi</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62230" algn="r">
                        <a:lnSpc>
                          <a:spcPts val="1460"/>
                        </a:lnSpc>
                        <a:spcAft>
                          <a:spcPts val="0"/>
                        </a:spcAft>
                      </a:pPr>
                      <a:r>
                        <a:rPr lang="en-US" sz="1300">
                          <a:effectLst/>
                        </a:rPr>
                        <a:t>26.752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62230" algn="r">
                        <a:lnSpc>
                          <a:spcPts val="1460"/>
                        </a:lnSpc>
                        <a:spcAft>
                          <a:spcPts val="0"/>
                        </a:spcAft>
                      </a:pPr>
                      <a:r>
                        <a:rPr lang="en-US" sz="1300">
                          <a:effectLst/>
                        </a:rPr>
                        <a:t>18.304</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60960" algn="r">
                        <a:lnSpc>
                          <a:spcPts val="1460"/>
                        </a:lnSpc>
                        <a:spcAft>
                          <a:spcPts val="0"/>
                        </a:spcAft>
                      </a:pPr>
                      <a:r>
                        <a:rPr lang="en-US" sz="1300" dirty="0">
                          <a:effectLst/>
                        </a:rPr>
                        <a:t>14.513</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61595" algn="r">
                        <a:lnSpc>
                          <a:spcPts val="1460"/>
                        </a:lnSpc>
                        <a:spcAft>
                          <a:spcPts val="0"/>
                        </a:spcAft>
                      </a:pPr>
                      <a:r>
                        <a:rPr lang="en-US" sz="1300" dirty="0">
                          <a:effectLst/>
                        </a:rPr>
                        <a:t>795</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59690" algn="r">
                        <a:lnSpc>
                          <a:spcPts val="1460"/>
                        </a:lnSpc>
                        <a:spcAft>
                          <a:spcPts val="0"/>
                        </a:spcAft>
                      </a:pPr>
                      <a:r>
                        <a:rPr lang="en-US" sz="1300" dirty="0">
                          <a:effectLst/>
                        </a:rPr>
                        <a:t>66</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60960" algn="r">
                        <a:lnSpc>
                          <a:spcPts val="1460"/>
                        </a:lnSpc>
                        <a:spcAft>
                          <a:spcPts val="0"/>
                        </a:spcAft>
                      </a:pPr>
                      <a:r>
                        <a:rPr lang="en-US" sz="1300">
                          <a:effectLst/>
                        </a:rPr>
                        <a:t>82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59690" algn="r">
                        <a:lnSpc>
                          <a:spcPts val="1460"/>
                        </a:lnSpc>
                        <a:spcAft>
                          <a:spcPts val="0"/>
                        </a:spcAft>
                      </a:pPr>
                      <a:r>
                        <a:rPr lang="en-US" sz="1300">
                          <a:effectLst/>
                        </a:rPr>
                        <a:t>15.456</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3783821865"/>
                  </a:ext>
                </a:extLst>
              </a:tr>
              <a:tr h="350460">
                <a:tc>
                  <a:txBody>
                    <a:bodyPr/>
                    <a:lstStyle/>
                    <a:p>
                      <a:pPr marL="16510" algn="l">
                        <a:lnSpc>
                          <a:spcPts val="1460"/>
                        </a:lnSpc>
                        <a:spcBef>
                          <a:spcPts val="100"/>
                        </a:spcBef>
                        <a:spcAft>
                          <a:spcPts val="0"/>
                        </a:spcAft>
                      </a:pPr>
                      <a:r>
                        <a:rPr lang="en-US" sz="1200" dirty="0" err="1">
                          <a:solidFill>
                            <a:schemeClr val="tx1"/>
                          </a:solidFill>
                          <a:effectLst/>
                        </a:rPr>
                        <a:t>Özel</a:t>
                      </a:r>
                      <a:r>
                        <a:rPr lang="en-US" sz="1200" dirty="0">
                          <a:solidFill>
                            <a:schemeClr val="tx1"/>
                          </a:solidFill>
                          <a:effectLst/>
                        </a:rPr>
                        <a:t> </a:t>
                      </a:r>
                      <a:r>
                        <a:rPr lang="en-US" sz="1200" dirty="0" err="1">
                          <a:solidFill>
                            <a:schemeClr val="tx1"/>
                          </a:solidFill>
                          <a:effectLst/>
                        </a:rPr>
                        <a:t>Akşam</a:t>
                      </a:r>
                      <a:r>
                        <a:rPr lang="en-US" sz="1200" dirty="0">
                          <a:solidFill>
                            <a:schemeClr val="tx1"/>
                          </a:solidFill>
                          <a:effectLst/>
                        </a:rPr>
                        <a:t> </a:t>
                      </a:r>
                      <a:r>
                        <a:rPr lang="en-US" sz="1200" dirty="0" err="1">
                          <a:solidFill>
                            <a:schemeClr val="tx1"/>
                          </a:solidFill>
                          <a:effectLst/>
                        </a:rPr>
                        <a:t>Lisesi</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62230" algn="r">
                        <a:lnSpc>
                          <a:spcPts val="1460"/>
                        </a:lnSpc>
                        <a:spcAft>
                          <a:spcPts val="0"/>
                        </a:spcAft>
                      </a:pPr>
                      <a:r>
                        <a:rPr lang="en-US" sz="1300">
                          <a:effectLst/>
                        </a:rPr>
                        <a:t>11.923</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62230" algn="r">
                        <a:lnSpc>
                          <a:spcPts val="1460"/>
                        </a:lnSpc>
                        <a:spcAft>
                          <a:spcPts val="0"/>
                        </a:spcAft>
                      </a:pPr>
                      <a:r>
                        <a:rPr lang="en-US" sz="1300">
                          <a:effectLst/>
                        </a:rPr>
                        <a:t>10.452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60325" algn="r">
                        <a:lnSpc>
                          <a:spcPts val="1460"/>
                        </a:lnSpc>
                        <a:spcAft>
                          <a:spcPts val="0"/>
                        </a:spcAft>
                      </a:pPr>
                      <a:r>
                        <a:rPr lang="en-US" sz="1300">
                          <a:effectLst/>
                        </a:rPr>
                        <a:t>193</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61595" algn="r">
                        <a:lnSpc>
                          <a:spcPts val="1460"/>
                        </a:lnSpc>
                        <a:spcAft>
                          <a:spcPts val="0"/>
                        </a:spcAft>
                      </a:pPr>
                      <a:r>
                        <a:rPr lang="en-US" sz="1300" dirty="0">
                          <a:effectLst/>
                        </a:rPr>
                        <a:t>977</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59690" algn="r">
                        <a:lnSpc>
                          <a:spcPts val="1460"/>
                        </a:lnSpc>
                        <a:spcAft>
                          <a:spcPts val="0"/>
                        </a:spcAft>
                      </a:pPr>
                      <a:r>
                        <a:rPr lang="en-US" sz="1300" dirty="0">
                          <a:effectLst/>
                        </a:rPr>
                        <a:t>162</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60960" algn="r">
                        <a:lnSpc>
                          <a:spcPts val="1460"/>
                        </a:lnSpc>
                        <a:spcAft>
                          <a:spcPts val="0"/>
                        </a:spcAft>
                      </a:pPr>
                      <a:r>
                        <a:rPr lang="en-US" sz="1300">
                          <a:effectLst/>
                        </a:rPr>
                        <a:t>299</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59690" algn="r">
                        <a:lnSpc>
                          <a:spcPts val="1460"/>
                        </a:lnSpc>
                        <a:spcAft>
                          <a:spcPts val="0"/>
                        </a:spcAft>
                      </a:pPr>
                      <a:r>
                        <a:rPr lang="en-US" sz="1300">
                          <a:effectLst/>
                        </a:rPr>
                        <a:t>1.631</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3299031979"/>
                  </a:ext>
                </a:extLst>
              </a:tr>
              <a:tr h="350460">
                <a:tc>
                  <a:txBody>
                    <a:bodyPr/>
                    <a:lstStyle/>
                    <a:p>
                      <a:pPr marL="16510" algn="l">
                        <a:lnSpc>
                          <a:spcPts val="1460"/>
                        </a:lnSpc>
                        <a:spcBef>
                          <a:spcPts val="115"/>
                        </a:spcBef>
                        <a:spcAft>
                          <a:spcPts val="0"/>
                        </a:spcAft>
                      </a:pPr>
                      <a:r>
                        <a:rPr lang="en-US" sz="1200" b="1" dirty="0" err="1">
                          <a:solidFill>
                            <a:schemeClr val="tx1"/>
                          </a:solidFill>
                          <a:effectLst/>
                        </a:rPr>
                        <a:t>Sosyal</a:t>
                      </a:r>
                      <a:r>
                        <a:rPr lang="en-US" sz="1200" b="1" dirty="0">
                          <a:solidFill>
                            <a:schemeClr val="tx1"/>
                          </a:solidFill>
                          <a:effectLst/>
                        </a:rPr>
                        <a:t> </a:t>
                      </a:r>
                      <a:r>
                        <a:rPr lang="en-US" sz="1200" b="1" dirty="0" err="1">
                          <a:solidFill>
                            <a:schemeClr val="tx1"/>
                          </a:solidFill>
                          <a:effectLst/>
                        </a:rPr>
                        <a:t>Bilimler</a:t>
                      </a:r>
                      <a:r>
                        <a:rPr lang="en-US" sz="1200" b="1" dirty="0">
                          <a:solidFill>
                            <a:schemeClr val="tx1"/>
                          </a:solidFill>
                          <a:effectLst/>
                        </a:rPr>
                        <a:t> </a:t>
                      </a:r>
                      <a:r>
                        <a:rPr lang="en-US" sz="1200" b="1" dirty="0" err="1">
                          <a:solidFill>
                            <a:schemeClr val="tx1"/>
                          </a:solidFill>
                          <a:effectLst/>
                        </a:rPr>
                        <a:t>Lisesi</a:t>
                      </a:r>
                      <a:endParaRPr lang="tr-T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62230" algn="r">
                        <a:lnSpc>
                          <a:spcPts val="1460"/>
                        </a:lnSpc>
                        <a:spcAft>
                          <a:spcPts val="0"/>
                        </a:spcAft>
                      </a:pPr>
                      <a:r>
                        <a:rPr lang="en-US" sz="1300" b="1" dirty="0">
                          <a:solidFill>
                            <a:schemeClr val="tx1"/>
                          </a:solidFill>
                          <a:effectLst/>
                        </a:rPr>
                        <a:t>11.767</a:t>
                      </a:r>
                      <a:endParaRPr lang="tr-T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62230" algn="r">
                        <a:lnSpc>
                          <a:spcPts val="1460"/>
                        </a:lnSpc>
                        <a:spcAft>
                          <a:spcPts val="0"/>
                        </a:spcAft>
                      </a:pPr>
                      <a:r>
                        <a:rPr lang="en-US" sz="1300" b="1" dirty="0">
                          <a:solidFill>
                            <a:schemeClr val="tx1"/>
                          </a:solidFill>
                          <a:effectLst/>
                        </a:rPr>
                        <a:t>8.305</a:t>
                      </a:r>
                      <a:endParaRPr lang="tr-T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61595" algn="r">
                        <a:lnSpc>
                          <a:spcPts val="1460"/>
                        </a:lnSpc>
                        <a:spcAft>
                          <a:spcPts val="0"/>
                        </a:spcAft>
                      </a:pPr>
                      <a:r>
                        <a:rPr lang="en-US" sz="1300" b="1" dirty="0">
                          <a:solidFill>
                            <a:schemeClr val="tx1"/>
                          </a:solidFill>
                          <a:effectLst/>
                        </a:rPr>
                        <a:t>5.646</a:t>
                      </a:r>
                      <a:endParaRPr lang="tr-T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62865" algn="r">
                        <a:lnSpc>
                          <a:spcPts val="1460"/>
                        </a:lnSpc>
                        <a:spcAft>
                          <a:spcPts val="0"/>
                        </a:spcAft>
                      </a:pPr>
                      <a:r>
                        <a:rPr lang="en-US" sz="1300" b="1" dirty="0">
                          <a:solidFill>
                            <a:schemeClr val="tx1"/>
                          </a:solidFill>
                          <a:effectLst/>
                        </a:rPr>
                        <a:t>1.108</a:t>
                      </a:r>
                      <a:endParaRPr lang="tr-T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59690" algn="r">
                        <a:lnSpc>
                          <a:spcPts val="1460"/>
                        </a:lnSpc>
                        <a:spcAft>
                          <a:spcPts val="0"/>
                        </a:spcAft>
                      </a:pPr>
                      <a:r>
                        <a:rPr lang="en-US" sz="1300" b="1" dirty="0">
                          <a:solidFill>
                            <a:schemeClr val="tx1"/>
                          </a:solidFill>
                          <a:effectLst/>
                        </a:rPr>
                        <a:t>70</a:t>
                      </a:r>
                      <a:endParaRPr lang="tr-T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60960" algn="r">
                        <a:lnSpc>
                          <a:spcPts val="1460"/>
                        </a:lnSpc>
                        <a:spcAft>
                          <a:spcPts val="0"/>
                        </a:spcAft>
                      </a:pPr>
                      <a:r>
                        <a:rPr lang="en-US" sz="1300" b="1" dirty="0">
                          <a:solidFill>
                            <a:schemeClr val="tx1"/>
                          </a:solidFill>
                          <a:effectLst/>
                        </a:rPr>
                        <a:t>109</a:t>
                      </a:r>
                      <a:endParaRPr lang="tr-T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59690" algn="r">
                        <a:lnSpc>
                          <a:spcPts val="1460"/>
                        </a:lnSpc>
                        <a:spcAft>
                          <a:spcPts val="0"/>
                        </a:spcAft>
                      </a:pPr>
                      <a:r>
                        <a:rPr lang="en-US" sz="1300" b="1" dirty="0">
                          <a:solidFill>
                            <a:schemeClr val="tx1"/>
                          </a:solidFill>
                          <a:effectLst/>
                        </a:rPr>
                        <a:t>6.933</a:t>
                      </a:r>
                      <a:endParaRPr lang="tr-T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2521567133"/>
                  </a:ext>
                </a:extLst>
              </a:tr>
              <a:tr h="350460">
                <a:tc>
                  <a:txBody>
                    <a:bodyPr/>
                    <a:lstStyle/>
                    <a:p>
                      <a:pPr marL="16510" algn="l">
                        <a:lnSpc>
                          <a:spcPts val="1460"/>
                        </a:lnSpc>
                        <a:spcBef>
                          <a:spcPts val="115"/>
                        </a:spcBef>
                        <a:spcAft>
                          <a:spcPts val="0"/>
                        </a:spcAft>
                      </a:pPr>
                      <a:r>
                        <a:rPr lang="en-US" sz="1200" dirty="0" err="1">
                          <a:solidFill>
                            <a:schemeClr val="tx1"/>
                          </a:solidFill>
                          <a:effectLst/>
                        </a:rPr>
                        <a:t>Spor</a:t>
                      </a:r>
                      <a:r>
                        <a:rPr lang="en-US" sz="1200" dirty="0">
                          <a:solidFill>
                            <a:schemeClr val="tx1"/>
                          </a:solidFill>
                          <a:effectLst/>
                        </a:rPr>
                        <a:t> </a:t>
                      </a:r>
                      <a:r>
                        <a:rPr lang="en-US" sz="1200" dirty="0" err="1">
                          <a:solidFill>
                            <a:schemeClr val="tx1"/>
                          </a:solidFill>
                          <a:effectLst/>
                        </a:rPr>
                        <a:t>Lisesi</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62230" algn="r">
                        <a:lnSpc>
                          <a:spcPts val="1460"/>
                        </a:lnSpc>
                        <a:spcBef>
                          <a:spcPts val="5"/>
                        </a:spcBef>
                        <a:spcAft>
                          <a:spcPts val="0"/>
                        </a:spcAft>
                      </a:pPr>
                      <a:r>
                        <a:rPr lang="en-US" sz="1300">
                          <a:effectLst/>
                        </a:rPr>
                        <a:t>9.485</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62230" algn="r">
                        <a:lnSpc>
                          <a:spcPts val="1460"/>
                        </a:lnSpc>
                        <a:spcBef>
                          <a:spcPts val="5"/>
                        </a:spcBef>
                        <a:spcAft>
                          <a:spcPts val="0"/>
                        </a:spcAft>
                      </a:pPr>
                      <a:r>
                        <a:rPr lang="en-US" sz="1300">
                          <a:effectLst/>
                        </a:rPr>
                        <a:t>4.312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60325" algn="r">
                        <a:lnSpc>
                          <a:spcPts val="1460"/>
                        </a:lnSpc>
                        <a:spcBef>
                          <a:spcPts val="5"/>
                        </a:spcBef>
                        <a:spcAft>
                          <a:spcPts val="0"/>
                        </a:spcAft>
                      </a:pPr>
                      <a:r>
                        <a:rPr lang="en-US" sz="1300" dirty="0">
                          <a:effectLst/>
                        </a:rPr>
                        <a:t>195</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62865" algn="r">
                        <a:lnSpc>
                          <a:spcPts val="1460"/>
                        </a:lnSpc>
                        <a:spcBef>
                          <a:spcPts val="5"/>
                        </a:spcBef>
                        <a:spcAft>
                          <a:spcPts val="0"/>
                        </a:spcAft>
                      </a:pPr>
                      <a:r>
                        <a:rPr lang="en-US" sz="1300">
                          <a:effectLst/>
                        </a:rPr>
                        <a:t>1.141</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59690" algn="r">
                        <a:lnSpc>
                          <a:spcPts val="1460"/>
                        </a:lnSpc>
                        <a:spcBef>
                          <a:spcPts val="5"/>
                        </a:spcBef>
                        <a:spcAft>
                          <a:spcPts val="0"/>
                        </a:spcAft>
                      </a:pPr>
                      <a:r>
                        <a:rPr lang="en-US" sz="1300">
                          <a:effectLst/>
                        </a:rPr>
                        <a:t>18</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60960" algn="r">
                        <a:lnSpc>
                          <a:spcPts val="1460"/>
                        </a:lnSpc>
                        <a:spcBef>
                          <a:spcPts val="5"/>
                        </a:spcBef>
                        <a:spcAft>
                          <a:spcPts val="0"/>
                        </a:spcAft>
                      </a:pPr>
                      <a:r>
                        <a:rPr lang="en-US" sz="1300" dirty="0">
                          <a:effectLst/>
                        </a:rPr>
                        <a:t>86</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59690" algn="r">
                        <a:lnSpc>
                          <a:spcPts val="1460"/>
                        </a:lnSpc>
                        <a:spcBef>
                          <a:spcPts val="5"/>
                        </a:spcBef>
                        <a:spcAft>
                          <a:spcPts val="0"/>
                        </a:spcAft>
                      </a:pPr>
                      <a:r>
                        <a:rPr lang="en-US" sz="1300" dirty="0">
                          <a:effectLst/>
                        </a:rPr>
                        <a:t>1.440</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2795205452"/>
                  </a:ext>
                </a:extLst>
              </a:tr>
              <a:tr h="350460">
                <a:tc>
                  <a:txBody>
                    <a:bodyPr/>
                    <a:lstStyle/>
                    <a:p>
                      <a:pPr marL="16510" algn="l">
                        <a:lnSpc>
                          <a:spcPts val="1460"/>
                        </a:lnSpc>
                        <a:spcBef>
                          <a:spcPts val="115"/>
                        </a:spcBef>
                        <a:spcAft>
                          <a:spcPts val="0"/>
                        </a:spcAft>
                      </a:pPr>
                      <a:r>
                        <a:rPr lang="en-US" sz="1200" dirty="0" err="1">
                          <a:solidFill>
                            <a:schemeClr val="tx1"/>
                          </a:solidFill>
                          <a:effectLst/>
                        </a:rPr>
                        <a:t>Güzel</a:t>
                      </a:r>
                      <a:r>
                        <a:rPr lang="en-US" sz="1200" dirty="0">
                          <a:solidFill>
                            <a:schemeClr val="tx1"/>
                          </a:solidFill>
                          <a:effectLst/>
                        </a:rPr>
                        <a:t> </a:t>
                      </a:r>
                      <a:r>
                        <a:rPr lang="en-US" sz="1200" dirty="0" err="1">
                          <a:solidFill>
                            <a:schemeClr val="tx1"/>
                          </a:solidFill>
                          <a:effectLst/>
                        </a:rPr>
                        <a:t>Sanatlar</a:t>
                      </a:r>
                      <a:r>
                        <a:rPr lang="en-US" sz="1200" dirty="0">
                          <a:solidFill>
                            <a:schemeClr val="tx1"/>
                          </a:solidFill>
                          <a:effectLst/>
                        </a:rPr>
                        <a:t> </a:t>
                      </a:r>
                      <a:r>
                        <a:rPr lang="en-US" sz="1200" dirty="0" err="1">
                          <a:solidFill>
                            <a:schemeClr val="tx1"/>
                          </a:solidFill>
                          <a:effectLst/>
                        </a:rPr>
                        <a:t>Liseleri</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62230" algn="r">
                        <a:lnSpc>
                          <a:spcPts val="1460"/>
                        </a:lnSpc>
                        <a:spcAft>
                          <a:spcPts val="0"/>
                        </a:spcAft>
                      </a:pPr>
                      <a:r>
                        <a:rPr lang="en-US" sz="1300">
                          <a:effectLst/>
                        </a:rPr>
                        <a:t>8.807</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62230" algn="r">
                        <a:lnSpc>
                          <a:spcPts val="1460"/>
                        </a:lnSpc>
                        <a:spcAft>
                          <a:spcPts val="0"/>
                        </a:spcAft>
                      </a:pPr>
                      <a:r>
                        <a:rPr lang="en-US" sz="1300">
                          <a:effectLst/>
                        </a:rPr>
                        <a:t>3.240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60325" algn="r">
                        <a:lnSpc>
                          <a:spcPts val="1460"/>
                        </a:lnSpc>
                        <a:spcAft>
                          <a:spcPts val="0"/>
                        </a:spcAft>
                      </a:pPr>
                      <a:r>
                        <a:rPr lang="en-US" sz="1300">
                          <a:effectLst/>
                        </a:rPr>
                        <a:t>358</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61595" algn="r">
                        <a:lnSpc>
                          <a:spcPts val="1460"/>
                        </a:lnSpc>
                        <a:spcAft>
                          <a:spcPts val="0"/>
                        </a:spcAft>
                      </a:pPr>
                      <a:r>
                        <a:rPr lang="en-US" sz="1300">
                          <a:effectLst/>
                        </a:rPr>
                        <a:t>952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59690" algn="r">
                        <a:lnSpc>
                          <a:spcPts val="1460"/>
                        </a:lnSpc>
                        <a:spcAft>
                          <a:spcPts val="0"/>
                        </a:spcAft>
                      </a:pPr>
                      <a:r>
                        <a:rPr lang="en-US" sz="1300">
                          <a:effectLst/>
                        </a:rPr>
                        <a:t>32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60960" algn="r">
                        <a:lnSpc>
                          <a:spcPts val="1460"/>
                        </a:lnSpc>
                        <a:spcAft>
                          <a:spcPts val="0"/>
                        </a:spcAft>
                      </a:pPr>
                      <a:r>
                        <a:rPr lang="en-US" sz="1300" dirty="0">
                          <a:effectLst/>
                        </a:rPr>
                        <a:t>124</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59690" algn="r">
                        <a:lnSpc>
                          <a:spcPts val="1460"/>
                        </a:lnSpc>
                        <a:spcAft>
                          <a:spcPts val="0"/>
                        </a:spcAft>
                      </a:pPr>
                      <a:r>
                        <a:rPr lang="en-US" sz="1300" dirty="0">
                          <a:effectLst/>
                        </a:rPr>
                        <a:t>1.466</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241239384"/>
                  </a:ext>
                </a:extLst>
              </a:tr>
              <a:tr h="350460">
                <a:tc>
                  <a:txBody>
                    <a:bodyPr/>
                    <a:lstStyle/>
                    <a:p>
                      <a:pPr marL="16510" algn="l">
                        <a:lnSpc>
                          <a:spcPts val="1460"/>
                        </a:lnSpc>
                        <a:spcBef>
                          <a:spcPts val="115"/>
                        </a:spcBef>
                        <a:spcAft>
                          <a:spcPts val="0"/>
                        </a:spcAft>
                      </a:pPr>
                      <a:r>
                        <a:rPr lang="en-US" sz="1200" dirty="0" err="1">
                          <a:solidFill>
                            <a:schemeClr val="tx1"/>
                          </a:solidFill>
                          <a:effectLst/>
                        </a:rPr>
                        <a:t>Öğretmen</a:t>
                      </a:r>
                      <a:r>
                        <a:rPr lang="en-US" sz="1200" dirty="0">
                          <a:solidFill>
                            <a:schemeClr val="tx1"/>
                          </a:solidFill>
                          <a:effectLst/>
                        </a:rPr>
                        <a:t> </a:t>
                      </a:r>
                      <a:r>
                        <a:rPr lang="en-US" sz="1200" dirty="0" err="1">
                          <a:solidFill>
                            <a:schemeClr val="tx1"/>
                          </a:solidFill>
                          <a:effectLst/>
                        </a:rPr>
                        <a:t>Liseleri</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62230" algn="r">
                        <a:lnSpc>
                          <a:spcPts val="1460"/>
                        </a:lnSpc>
                        <a:spcAft>
                          <a:spcPts val="0"/>
                        </a:spcAft>
                      </a:pPr>
                      <a:r>
                        <a:rPr lang="en-US" sz="1300">
                          <a:effectLst/>
                        </a:rPr>
                        <a:t>8.912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62230" algn="r">
                        <a:lnSpc>
                          <a:spcPts val="1460"/>
                        </a:lnSpc>
                        <a:spcAft>
                          <a:spcPts val="0"/>
                        </a:spcAft>
                      </a:pPr>
                      <a:r>
                        <a:rPr lang="en-US" sz="1300">
                          <a:effectLst/>
                        </a:rPr>
                        <a:t>5.607</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61595" algn="r">
                        <a:lnSpc>
                          <a:spcPts val="1460"/>
                        </a:lnSpc>
                        <a:spcAft>
                          <a:spcPts val="0"/>
                        </a:spcAft>
                      </a:pPr>
                      <a:r>
                        <a:rPr lang="en-US" sz="1300" dirty="0">
                          <a:effectLst/>
                        </a:rPr>
                        <a:t>2.442</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62865" algn="r">
                        <a:lnSpc>
                          <a:spcPts val="1460"/>
                        </a:lnSpc>
                        <a:spcAft>
                          <a:spcPts val="0"/>
                        </a:spcAft>
                      </a:pPr>
                      <a:r>
                        <a:rPr lang="en-US" sz="1300">
                          <a:effectLst/>
                        </a:rPr>
                        <a:t>1.188</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59690" algn="r">
                        <a:lnSpc>
                          <a:spcPts val="1460"/>
                        </a:lnSpc>
                        <a:spcAft>
                          <a:spcPts val="0"/>
                        </a:spcAft>
                      </a:pPr>
                      <a:r>
                        <a:rPr lang="en-US" sz="1300">
                          <a:effectLst/>
                        </a:rPr>
                        <a:t>290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60960" algn="r">
                        <a:lnSpc>
                          <a:spcPts val="1460"/>
                        </a:lnSpc>
                        <a:spcAft>
                          <a:spcPts val="0"/>
                        </a:spcAft>
                      </a:pPr>
                      <a:r>
                        <a:rPr lang="en-US" sz="1300">
                          <a:effectLst/>
                        </a:rPr>
                        <a:t>475</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59690" algn="r">
                        <a:lnSpc>
                          <a:spcPts val="1460"/>
                        </a:lnSpc>
                        <a:spcAft>
                          <a:spcPts val="0"/>
                        </a:spcAft>
                      </a:pPr>
                      <a:r>
                        <a:rPr lang="en-US" sz="1300" dirty="0">
                          <a:effectLst/>
                        </a:rPr>
                        <a:t>4.395</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3280903118"/>
                  </a:ext>
                </a:extLst>
              </a:tr>
            </a:tbl>
          </a:graphicData>
        </a:graphic>
      </p:graphicFrame>
    </p:spTree>
    <p:extLst>
      <p:ext uri="{BB962C8B-B14F-4D97-AF65-F5344CB8AC3E}">
        <p14:creationId xmlns:p14="http://schemas.microsoft.com/office/powerpoint/2010/main" val="32049276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282123" y="125161"/>
            <a:ext cx="5475243" cy="403957"/>
          </a:xfrm>
          <a:prstGeom prst="rect">
            <a:avLst/>
          </a:prstGeom>
          <a:solidFill>
            <a:schemeClr val="tx1">
              <a:lumMod val="75000"/>
              <a:lumOff val="25000"/>
            </a:schemeClr>
          </a:solidFill>
        </p:spPr>
        <p:txBody>
          <a:bodyPr wrap="square" rtlCol="0">
            <a:spAutoFit/>
          </a:bodyPr>
          <a:lstStyle/>
          <a:p>
            <a:pPr algn="ctr"/>
            <a:r>
              <a:rPr lang="tr-TR" sz="2025" b="1" dirty="0">
                <a:solidFill>
                  <a:schemeClr val="bg1"/>
                </a:solidFill>
                <a:effectLst>
                  <a:outerShdw blurRad="38100" dist="38100" dir="2700000" algn="tl">
                    <a:srgbClr val="000000">
                      <a:alpha val="43137"/>
                    </a:srgbClr>
                  </a:outerShdw>
                </a:effectLst>
              </a:rPr>
              <a:t>Son 5 Yılın Ders Bazında Net Ortalaması</a:t>
            </a:r>
          </a:p>
        </p:txBody>
      </p:sp>
      <p:graphicFrame>
        <p:nvGraphicFramePr>
          <p:cNvPr id="5" name="Tablo 4"/>
          <p:cNvGraphicFramePr>
            <a:graphicFrameLocks noGrp="1"/>
          </p:cNvGraphicFramePr>
          <p:nvPr>
            <p:extLst>
              <p:ext uri="{D42A27DB-BD31-4B8C-83A1-F6EECF244321}">
                <p14:modId xmlns:p14="http://schemas.microsoft.com/office/powerpoint/2010/main" val="2639107645"/>
              </p:ext>
            </p:extLst>
          </p:nvPr>
        </p:nvGraphicFramePr>
        <p:xfrm>
          <a:off x="-1" y="1302303"/>
          <a:ext cx="12192000" cy="5555696"/>
        </p:xfrm>
        <a:graphic>
          <a:graphicData uri="http://schemas.openxmlformats.org/drawingml/2006/table">
            <a:tbl>
              <a:tblPr firstRow="1" bandRow="1">
                <a:tableStyleId>{D7AC3CCA-C797-4891-BE02-D94E43425B78}</a:tableStyleId>
              </a:tblPr>
              <a:tblGrid>
                <a:gridCol w="2084127">
                  <a:extLst>
                    <a:ext uri="{9D8B030D-6E8A-4147-A177-3AD203B41FA5}">
                      <a16:colId xmlns="" xmlns:a16="http://schemas.microsoft.com/office/drawing/2014/main" val="262707428"/>
                    </a:ext>
                  </a:extLst>
                </a:gridCol>
                <a:gridCol w="1899279">
                  <a:extLst>
                    <a:ext uri="{9D8B030D-6E8A-4147-A177-3AD203B41FA5}">
                      <a16:colId xmlns="" xmlns:a16="http://schemas.microsoft.com/office/drawing/2014/main" val="4278416114"/>
                    </a:ext>
                  </a:extLst>
                </a:gridCol>
                <a:gridCol w="1861917">
                  <a:extLst>
                    <a:ext uri="{9D8B030D-6E8A-4147-A177-3AD203B41FA5}">
                      <a16:colId xmlns="" xmlns:a16="http://schemas.microsoft.com/office/drawing/2014/main" val="3119523514"/>
                    </a:ext>
                  </a:extLst>
                </a:gridCol>
                <a:gridCol w="1602113">
                  <a:extLst>
                    <a:ext uri="{9D8B030D-6E8A-4147-A177-3AD203B41FA5}">
                      <a16:colId xmlns="" xmlns:a16="http://schemas.microsoft.com/office/drawing/2014/main" val="770519244"/>
                    </a:ext>
                  </a:extLst>
                </a:gridCol>
                <a:gridCol w="1602113">
                  <a:extLst>
                    <a:ext uri="{9D8B030D-6E8A-4147-A177-3AD203B41FA5}">
                      <a16:colId xmlns="" xmlns:a16="http://schemas.microsoft.com/office/drawing/2014/main" val="138613360"/>
                    </a:ext>
                  </a:extLst>
                </a:gridCol>
                <a:gridCol w="1537163">
                  <a:extLst>
                    <a:ext uri="{9D8B030D-6E8A-4147-A177-3AD203B41FA5}">
                      <a16:colId xmlns="" xmlns:a16="http://schemas.microsoft.com/office/drawing/2014/main" val="3972182944"/>
                    </a:ext>
                  </a:extLst>
                </a:gridCol>
                <a:gridCol w="1605288">
                  <a:extLst>
                    <a:ext uri="{9D8B030D-6E8A-4147-A177-3AD203B41FA5}">
                      <a16:colId xmlns="" xmlns:a16="http://schemas.microsoft.com/office/drawing/2014/main" val="3818672566"/>
                    </a:ext>
                  </a:extLst>
                </a:gridCol>
              </a:tblGrid>
              <a:tr h="694462">
                <a:tc>
                  <a:txBody>
                    <a:bodyPr/>
                    <a:lstStyle/>
                    <a:p>
                      <a:pPr algn="ctr"/>
                      <a:r>
                        <a:rPr lang="tr-TR" sz="2000" b="0" dirty="0">
                          <a:effectLst/>
                        </a:rPr>
                        <a:t>TÜRKÇE</a:t>
                      </a:r>
                      <a:endParaRPr lang="tr-TR" sz="2000" b="0" dirty="0">
                        <a:solidFill>
                          <a:srgbClr val="14603A"/>
                        </a:solidFill>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b="0" dirty="0">
                          <a:effectLst/>
                        </a:rPr>
                        <a:t>40</a:t>
                      </a:r>
                      <a:endParaRPr lang="tr-TR" sz="2000" b="0" dirty="0">
                        <a:solidFill>
                          <a:srgbClr val="14603A"/>
                        </a:solidFill>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b="0" dirty="0">
                          <a:effectLst/>
                        </a:rPr>
                        <a:t>16,1</a:t>
                      </a:r>
                      <a:endParaRPr lang="tr-TR" sz="2000" b="0" dirty="0">
                        <a:solidFill>
                          <a:srgbClr val="14603A"/>
                        </a:solidFill>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b="0" dirty="0">
                          <a:effectLst/>
                        </a:rPr>
                        <a:t>14,6</a:t>
                      </a:r>
                      <a:endParaRPr lang="tr-TR" sz="2000" b="0" dirty="0">
                        <a:solidFill>
                          <a:srgbClr val="14603A"/>
                        </a:solidFill>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b="0" dirty="0">
                          <a:effectLst/>
                        </a:rPr>
                        <a:t>14,2</a:t>
                      </a:r>
                      <a:endParaRPr lang="tr-TR" sz="2000" b="0" dirty="0">
                        <a:solidFill>
                          <a:srgbClr val="14603A"/>
                        </a:solidFill>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b="0" dirty="0">
                          <a:effectLst/>
                        </a:rPr>
                        <a:t>18,04</a:t>
                      </a:r>
                      <a:endParaRPr lang="tr-TR" sz="2000" b="0" dirty="0">
                        <a:solidFill>
                          <a:srgbClr val="14603A"/>
                        </a:solidFill>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b="0" dirty="0">
                          <a:effectLst/>
                        </a:rPr>
                        <a:t>17,7</a:t>
                      </a:r>
                      <a:endParaRPr lang="tr-TR" sz="2000" b="0" dirty="0">
                        <a:solidFill>
                          <a:schemeClr val="tx1"/>
                        </a:solidFill>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469229759"/>
                  </a:ext>
                </a:extLst>
              </a:tr>
              <a:tr h="694462">
                <a:tc>
                  <a:txBody>
                    <a:bodyPr/>
                    <a:lstStyle/>
                    <a:p>
                      <a:pPr algn="ctr"/>
                      <a:r>
                        <a:rPr lang="tr-TR" sz="2000" dirty="0">
                          <a:effectLst/>
                        </a:rPr>
                        <a:t>SOSYAL BİL.</a:t>
                      </a:r>
                      <a:endParaRPr lang="tr-TR" sz="2000" b="1" dirty="0">
                        <a:solidFill>
                          <a:srgbClr val="14603A"/>
                        </a:solidFill>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dirty="0">
                          <a:effectLst/>
                        </a:rPr>
                        <a:t>20</a:t>
                      </a:r>
                      <a:endParaRPr lang="tr-TR" sz="2000" b="1" dirty="0">
                        <a:solidFill>
                          <a:srgbClr val="14603A"/>
                        </a:solidFill>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dirty="0">
                          <a:effectLst/>
                        </a:rPr>
                        <a:t>6,0</a:t>
                      </a:r>
                      <a:endParaRPr lang="tr-TR" sz="2000" b="1" dirty="0">
                        <a:solidFill>
                          <a:srgbClr val="14603A"/>
                        </a:solidFill>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dirty="0">
                          <a:effectLst/>
                        </a:rPr>
                        <a:t>5,6</a:t>
                      </a:r>
                      <a:endParaRPr lang="tr-TR" sz="2000" b="1" dirty="0">
                        <a:solidFill>
                          <a:srgbClr val="14603A"/>
                        </a:solidFill>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dirty="0">
                          <a:effectLst/>
                        </a:rPr>
                        <a:t>7,7</a:t>
                      </a:r>
                      <a:endParaRPr lang="tr-TR" sz="2000" b="1" dirty="0">
                        <a:solidFill>
                          <a:srgbClr val="14603A"/>
                        </a:solidFill>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dirty="0">
                          <a:effectLst/>
                        </a:rPr>
                        <a:t>8,3</a:t>
                      </a:r>
                      <a:endParaRPr lang="tr-TR" sz="2000" b="1" dirty="0">
                        <a:solidFill>
                          <a:srgbClr val="14603A"/>
                        </a:solidFill>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dirty="0">
                          <a:effectLst>
                            <a:outerShdw blurRad="38100" dist="38100" dir="2700000" algn="tl">
                              <a:srgbClr val="000000">
                                <a:alpha val="43137"/>
                              </a:srgbClr>
                            </a:outerShdw>
                          </a:effectLst>
                        </a:rPr>
                        <a:t>7,9</a:t>
                      </a:r>
                      <a:endParaRPr lang="tr-TR" sz="2000" b="0" dirty="0">
                        <a:solidFill>
                          <a:schemeClr val="tx1"/>
                        </a:solidFill>
                        <a:effectLst>
                          <a:outerShdw blurRad="38100" dist="38100" dir="2700000" algn="tl">
                            <a:srgbClr val="000000">
                              <a:alpha val="43137"/>
                            </a:srgbClr>
                          </a:outerShdw>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3379953208"/>
                  </a:ext>
                </a:extLst>
              </a:tr>
              <a:tr h="694462">
                <a:tc>
                  <a:txBody>
                    <a:bodyPr/>
                    <a:lstStyle/>
                    <a:p>
                      <a:pPr algn="ctr"/>
                      <a:r>
                        <a:rPr lang="tr-TR" sz="2000" dirty="0">
                          <a:effectLst/>
                        </a:rPr>
                        <a:t>MAT.-1</a:t>
                      </a:r>
                      <a:endParaRPr lang="tr-TR" sz="2000" b="1" dirty="0">
                        <a:solidFill>
                          <a:srgbClr val="14603A"/>
                        </a:solidFill>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dirty="0">
                          <a:effectLst/>
                        </a:rPr>
                        <a:t>40</a:t>
                      </a:r>
                      <a:endParaRPr lang="tr-TR" sz="2000" b="1" dirty="0">
                        <a:solidFill>
                          <a:srgbClr val="14603A"/>
                        </a:solidFill>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dirty="0">
                          <a:effectLst/>
                        </a:rPr>
                        <a:t>5,6</a:t>
                      </a:r>
                      <a:endParaRPr lang="tr-TR" sz="2000" b="1" dirty="0">
                        <a:solidFill>
                          <a:srgbClr val="14603A"/>
                        </a:solidFill>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dirty="0">
                          <a:effectLst/>
                        </a:rPr>
                        <a:t>6,6</a:t>
                      </a:r>
                      <a:endParaRPr lang="tr-TR" sz="2000" b="1" dirty="0">
                        <a:solidFill>
                          <a:srgbClr val="14603A"/>
                        </a:solidFill>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dirty="0">
                          <a:effectLst/>
                        </a:rPr>
                        <a:t>5,5</a:t>
                      </a:r>
                      <a:endParaRPr lang="tr-TR" sz="2000" b="1" dirty="0">
                        <a:solidFill>
                          <a:srgbClr val="14603A"/>
                        </a:solidFill>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dirty="0">
                          <a:effectLst/>
                        </a:rPr>
                        <a:t>5,1</a:t>
                      </a:r>
                      <a:endParaRPr lang="tr-TR" sz="2000" b="1" dirty="0">
                        <a:solidFill>
                          <a:srgbClr val="14603A"/>
                        </a:solidFill>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dirty="0">
                          <a:effectLst>
                            <a:outerShdw blurRad="38100" dist="38100" dir="2700000" algn="tl">
                              <a:srgbClr val="000000">
                                <a:alpha val="43137"/>
                              </a:srgbClr>
                            </a:outerShdw>
                          </a:effectLst>
                        </a:rPr>
                        <a:t>6,9</a:t>
                      </a:r>
                      <a:endParaRPr lang="tr-TR" sz="2000" b="0" dirty="0">
                        <a:solidFill>
                          <a:schemeClr val="tx1"/>
                        </a:solidFill>
                        <a:effectLst>
                          <a:outerShdw blurRad="38100" dist="38100" dir="2700000" algn="tl">
                            <a:srgbClr val="000000">
                              <a:alpha val="43137"/>
                            </a:srgbClr>
                          </a:outerShdw>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2342858592"/>
                  </a:ext>
                </a:extLst>
              </a:tr>
              <a:tr h="694462">
                <a:tc>
                  <a:txBody>
                    <a:bodyPr/>
                    <a:lstStyle/>
                    <a:p>
                      <a:pPr algn="ctr"/>
                      <a:r>
                        <a:rPr lang="tr-TR" sz="2000" dirty="0">
                          <a:effectLst/>
                        </a:rPr>
                        <a:t>FEN</a:t>
                      </a:r>
                      <a:r>
                        <a:rPr lang="tr-TR" sz="2000" baseline="0" dirty="0">
                          <a:effectLst/>
                        </a:rPr>
                        <a:t> BİL.</a:t>
                      </a:r>
                      <a:endParaRPr lang="tr-TR" sz="2000" b="1" dirty="0">
                        <a:solidFill>
                          <a:srgbClr val="14603A"/>
                        </a:solidFill>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dirty="0">
                          <a:effectLst/>
                        </a:rPr>
                        <a:t>20</a:t>
                      </a:r>
                      <a:endParaRPr lang="tr-TR" sz="2000" b="1" dirty="0">
                        <a:solidFill>
                          <a:srgbClr val="14603A"/>
                        </a:solidFill>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dirty="0">
                          <a:effectLst/>
                        </a:rPr>
                        <a:t>2,8</a:t>
                      </a:r>
                      <a:endParaRPr lang="tr-TR" sz="2000" b="1" dirty="0">
                        <a:solidFill>
                          <a:srgbClr val="14603A"/>
                        </a:solidFill>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dirty="0">
                          <a:effectLst/>
                        </a:rPr>
                        <a:t>2,2</a:t>
                      </a:r>
                      <a:endParaRPr lang="tr-TR" sz="2000" b="1" dirty="0">
                        <a:solidFill>
                          <a:srgbClr val="14603A"/>
                        </a:solidFill>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dirty="0">
                          <a:effectLst/>
                        </a:rPr>
                        <a:t>2,6</a:t>
                      </a:r>
                      <a:endParaRPr lang="tr-TR" sz="2000" b="1" dirty="0">
                        <a:solidFill>
                          <a:srgbClr val="14603A"/>
                        </a:solidFill>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dirty="0">
                          <a:effectLst/>
                        </a:rPr>
                        <a:t>3,2</a:t>
                      </a:r>
                      <a:endParaRPr lang="tr-TR" sz="2000" b="1" dirty="0">
                        <a:solidFill>
                          <a:srgbClr val="14603A"/>
                        </a:solidFill>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dirty="0">
                          <a:effectLst>
                            <a:outerShdw blurRad="38100" dist="38100" dir="2700000" algn="tl">
                              <a:srgbClr val="000000">
                                <a:alpha val="43137"/>
                              </a:srgbClr>
                            </a:outerShdw>
                          </a:effectLst>
                        </a:rPr>
                        <a:t>3,2</a:t>
                      </a:r>
                      <a:endParaRPr lang="tr-TR" sz="2000" b="0" dirty="0">
                        <a:solidFill>
                          <a:schemeClr val="tx1"/>
                        </a:solidFill>
                        <a:effectLst>
                          <a:outerShdw blurRad="38100" dist="38100" dir="2700000" algn="tl">
                            <a:srgbClr val="000000">
                              <a:alpha val="43137"/>
                            </a:srgbClr>
                          </a:outerShdw>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1107449965"/>
                  </a:ext>
                </a:extLst>
              </a:tr>
              <a:tr h="694462">
                <a:tc>
                  <a:txBody>
                    <a:bodyPr/>
                    <a:lstStyle/>
                    <a:p>
                      <a:pPr algn="ctr"/>
                      <a:r>
                        <a:rPr lang="tr-TR" sz="2000" dirty="0">
                          <a:effectLst/>
                        </a:rPr>
                        <a:t>EDEBİYAT</a:t>
                      </a:r>
                      <a:endParaRPr lang="tr-TR" sz="2000" b="1" dirty="0">
                        <a:solidFill>
                          <a:srgbClr val="14603A"/>
                        </a:solidFill>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dirty="0">
                          <a:effectLst/>
                        </a:rPr>
                        <a:t>24</a:t>
                      </a:r>
                      <a:endParaRPr lang="tr-TR" sz="2000" b="1" dirty="0">
                        <a:solidFill>
                          <a:srgbClr val="14603A"/>
                        </a:solidFill>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dirty="0">
                          <a:effectLst/>
                        </a:rPr>
                        <a:t>4,7</a:t>
                      </a:r>
                      <a:endParaRPr lang="tr-TR" sz="2000" b="1" dirty="0">
                        <a:solidFill>
                          <a:srgbClr val="14603A"/>
                        </a:solidFill>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dirty="0">
                          <a:effectLst/>
                        </a:rPr>
                        <a:t>4,9</a:t>
                      </a:r>
                      <a:endParaRPr lang="tr-TR" sz="2000" b="1" dirty="0">
                        <a:solidFill>
                          <a:srgbClr val="14603A"/>
                        </a:solidFill>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dirty="0">
                          <a:effectLst/>
                        </a:rPr>
                        <a:t>4,7</a:t>
                      </a:r>
                      <a:endParaRPr lang="tr-TR" sz="2000" b="1" dirty="0">
                        <a:solidFill>
                          <a:srgbClr val="14603A"/>
                        </a:solidFill>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dirty="0">
                          <a:effectLst/>
                        </a:rPr>
                        <a:t>6,4</a:t>
                      </a:r>
                      <a:endParaRPr lang="tr-TR" sz="2000" b="1" dirty="0">
                        <a:solidFill>
                          <a:srgbClr val="14603A"/>
                        </a:solidFill>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dirty="0">
                          <a:effectLst>
                            <a:outerShdw blurRad="38100" dist="38100" dir="2700000" algn="tl">
                              <a:srgbClr val="000000">
                                <a:alpha val="43137"/>
                              </a:srgbClr>
                            </a:outerShdw>
                          </a:effectLst>
                        </a:rPr>
                        <a:t>6,6</a:t>
                      </a:r>
                      <a:endParaRPr lang="tr-TR" sz="2000" b="0" dirty="0">
                        <a:solidFill>
                          <a:schemeClr val="tx1"/>
                        </a:solidFill>
                        <a:effectLst>
                          <a:outerShdw blurRad="38100" dist="38100" dir="2700000" algn="tl">
                            <a:srgbClr val="000000">
                              <a:alpha val="43137"/>
                            </a:srgbClr>
                          </a:outerShdw>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759877727"/>
                  </a:ext>
                </a:extLst>
              </a:tr>
              <a:tr h="694462">
                <a:tc>
                  <a:txBody>
                    <a:bodyPr/>
                    <a:lstStyle/>
                    <a:p>
                      <a:pPr algn="ctr"/>
                      <a:r>
                        <a:rPr lang="tr-TR" sz="2000" dirty="0">
                          <a:effectLst/>
                        </a:rPr>
                        <a:t>TARİH-1</a:t>
                      </a:r>
                      <a:endParaRPr lang="tr-TR" sz="2000" b="1" dirty="0">
                        <a:solidFill>
                          <a:srgbClr val="14603A"/>
                        </a:solidFill>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dirty="0">
                          <a:effectLst/>
                        </a:rPr>
                        <a:t>10</a:t>
                      </a:r>
                      <a:endParaRPr lang="tr-TR" sz="2000" b="1" dirty="0">
                        <a:solidFill>
                          <a:srgbClr val="14603A"/>
                        </a:solidFill>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dirty="0">
                          <a:effectLst/>
                        </a:rPr>
                        <a:t>1,6</a:t>
                      </a:r>
                      <a:endParaRPr lang="tr-TR" sz="2000" b="1" dirty="0">
                        <a:solidFill>
                          <a:srgbClr val="14603A"/>
                        </a:solidFill>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dirty="0">
                          <a:effectLst/>
                        </a:rPr>
                        <a:t>2,0</a:t>
                      </a:r>
                      <a:endParaRPr lang="tr-TR" sz="2000" b="1" dirty="0">
                        <a:solidFill>
                          <a:srgbClr val="14603A"/>
                        </a:solidFill>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dirty="0">
                          <a:effectLst/>
                        </a:rPr>
                        <a:t>1,4</a:t>
                      </a:r>
                      <a:endParaRPr lang="tr-TR" sz="2000" b="1" dirty="0">
                        <a:solidFill>
                          <a:srgbClr val="14603A"/>
                        </a:solidFill>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dirty="0">
                          <a:effectLst/>
                        </a:rPr>
                        <a:t>1,9</a:t>
                      </a:r>
                      <a:endParaRPr lang="tr-TR" sz="2000" b="1" dirty="0">
                        <a:solidFill>
                          <a:srgbClr val="14603A"/>
                        </a:solidFill>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dirty="0">
                          <a:effectLst>
                            <a:outerShdw blurRad="38100" dist="38100" dir="2700000" algn="tl">
                              <a:srgbClr val="000000">
                                <a:alpha val="43137"/>
                              </a:srgbClr>
                            </a:outerShdw>
                          </a:effectLst>
                        </a:rPr>
                        <a:t>2,6</a:t>
                      </a:r>
                      <a:endParaRPr lang="tr-TR" sz="2000" b="0" dirty="0">
                        <a:solidFill>
                          <a:schemeClr val="tx1"/>
                        </a:solidFill>
                        <a:effectLst>
                          <a:outerShdw blurRad="38100" dist="38100" dir="2700000" algn="tl">
                            <a:srgbClr val="000000">
                              <a:alpha val="43137"/>
                            </a:srgbClr>
                          </a:outerShdw>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1033428107"/>
                  </a:ext>
                </a:extLst>
              </a:tr>
              <a:tr h="694462">
                <a:tc>
                  <a:txBody>
                    <a:bodyPr/>
                    <a:lstStyle/>
                    <a:p>
                      <a:pPr algn="ctr"/>
                      <a:r>
                        <a:rPr lang="tr-TR" sz="2000" dirty="0">
                          <a:effectLst/>
                        </a:rPr>
                        <a:t>COĞ.-1</a:t>
                      </a:r>
                      <a:endParaRPr lang="tr-TR" sz="2000" b="1" dirty="0">
                        <a:solidFill>
                          <a:srgbClr val="14603A"/>
                        </a:solidFill>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dirty="0">
                          <a:effectLst/>
                        </a:rPr>
                        <a:t>6</a:t>
                      </a:r>
                      <a:endParaRPr lang="tr-TR" sz="2000" b="1" dirty="0">
                        <a:solidFill>
                          <a:srgbClr val="14603A"/>
                        </a:solidFill>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dirty="0">
                          <a:effectLst/>
                        </a:rPr>
                        <a:t>2,2</a:t>
                      </a:r>
                      <a:endParaRPr lang="tr-TR" sz="2000" b="1" dirty="0">
                        <a:solidFill>
                          <a:srgbClr val="14603A"/>
                        </a:solidFill>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dirty="0">
                          <a:effectLst/>
                        </a:rPr>
                        <a:t>2,1</a:t>
                      </a:r>
                      <a:endParaRPr lang="tr-TR" sz="2000" b="1" dirty="0">
                        <a:solidFill>
                          <a:srgbClr val="14603A"/>
                        </a:solidFill>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dirty="0">
                          <a:effectLst/>
                        </a:rPr>
                        <a:t>1,5</a:t>
                      </a:r>
                      <a:endParaRPr lang="tr-TR" sz="2000" b="1" dirty="0">
                        <a:solidFill>
                          <a:srgbClr val="14603A"/>
                        </a:solidFill>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dirty="0">
                          <a:effectLst/>
                        </a:rPr>
                        <a:t>2,3</a:t>
                      </a:r>
                      <a:endParaRPr lang="tr-TR" sz="2000" b="1" dirty="0">
                        <a:solidFill>
                          <a:srgbClr val="14603A"/>
                        </a:solidFill>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dirty="0">
                          <a:effectLst>
                            <a:outerShdw blurRad="38100" dist="38100" dir="2700000" algn="tl">
                              <a:srgbClr val="000000">
                                <a:alpha val="43137"/>
                              </a:srgbClr>
                            </a:outerShdw>
                          </a:effectLst>
                        </a:rPr>
                        <a:t>2,9</a:t>
                      </a:r>
                      <a:endParaRPr lang="tr-TR" sz="2000" b="0" dirty="0">
                        <a:solidFill>
                          <a:schemeClr val="tx1"/>
                        </a:solidFill>
                        <a:effectLst>
                          <a:outerShdw blurRad="38100" dist="38100" dir="2700000" algn="tl">
                            <a:srgbClr val="000000">
                              <a:alpha val="43137"/>
                            </a:srgbClr>
                          </a:outerShdw>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1350616991"/>
                  </a:ext>
                </a:extLst>
              </a:tr>
              <a:tr h="694462">
                <a:tc>
                  <a:txBody>
                    <a:bodyPr/>
                    <a:lstStyle/>
                    <a:p>
                      <a:pPr algn="ctr"/>
                      <a:r>
                        <a:rPr lang="tr-TR" sz="2000" dirty="0">
                          <a:effectLst/>
                        </a:rPr>
                        <a:t>TARİH-2</a:t>
                      </a:r>
                      <a:endParaRPr lang="tr-TR" sz="2000" b="1" dirty="0">
                        <a:solidFill>
                          <a:srgbClr val="14603A"/>
                        </a:solidFill>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dirty="0">
                          <a:effectLst/>
                        </a:rPr>
                        <a:t>11</a:t>
                      </a:r>
                      <a:endParaRPr lang="tr-TR" sz="2000" b="1" dirty="0">
                        <a:solidFill>
                          <a:srgbClr val="14603A"/>
                        </a:solidFill>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dirty="0">
                          <a:effectLst/>
                        </a:rPr>
                        <a:t>1,4</a:t>
                      </a:r>
                      <a:endParaRPr lang="tr-TR" sz="2000" b="1" dirty="0">
                        <a:solidFill>
                          <a:srgbClr val="14603A"/>
                        </a:solidFill>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dirty="0">
                          <a:effectLst/>
                        </a:rPr>
                        <a:t>1,9</a:t>
                      </a:r>
                      <a:endParaRPr lang="tr-TR" sz="2000" b="1" dirty="0">
                        <a:solidFill>
                          <a:srgbClr val="14603A"/>
                        </a:solidFill>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dirty="0">
                          <a:effectLst/>
                        </a:rPr>
                        <a:t>1,4</a:t>
                      </a:r>
                      <a:endParaRPr lang="tr-TR" sz="2000" b="1" dirty="0">
                        <a:solidFill>
                          <a:srgbClr val="14603A"/>
                        </a:solidFill>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dirty="0">
                          <a:effectLst/>
                        </a:rPr>
                        <a:t>1,2</a:t>
                      </a:r>
                      <a:endParaRPr lang="tr-TR" sz="2000" b="1" dirty="0">
                        <a:solidFill>
                          <a:srgbClr val="14603A"/>
                        </a:solidFill>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dirty="0">
                          <a:effectLst>
                            <a:outerShdw blurRad="38100" dist="38100" dir="2700000" algn="tl">
                              <a:srgbClr val="000000">
                                <a:alpha val="43137"/>
                              </a:srgbClr>
                            </a:outerShdw>
                          </a:effectLst>
                        </a:rPr>
                        <a:t>1,9</a:t>
                      </a:r>
                      <a:endParaRPr lang="tr-TR" sz="2000" b="0" dirty="0">
                        <a:solidFill>
                          <a:schemeClr val="tx1"/>
                        </a:solidFill>
                        <a:effectLst>
                          <a:outerShdw blurRad="38100" dist="38100" dir="2700000" algn="tl">
                            <a:srgbClr val="000000">
                              <a:alpha val="43137"/>
                            </a:srgbClr>
                          </a:outerShdw>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3394355693"/>
                  </a:ext>
                </a:extLst>
              </a:tr>
            </a:tbl>
          </a:graphicData>
        </a:graphic>
      </p:graphicFrame>
      <p:sp>
        <p:nvSpPr>
          <p:cNvPr id="7" name="Metin kutusu 6"/>
          <p:cNvSpPr txBox="1"/>
          <p:nvPr/>
        </p:nvSpPr>
        <p:spPr>
          <a:xfrm>
            <a:off x="1111687" y="921509"/>
            <a:ext cx="1467124" cy="403957"/>
          </a:xfrm>
          <a:prstGeom prst="rect">
            <a:avLst/>
          </a:prstGeom>
          <a:noFill/>
        </p:spPr>
        <p:txBody>
          <a:bodyPr wrap="square" rtlCol="0">
            <a:spAutoFit/>
          </a:bodyPr>
          <a:lstStyle/>
          <a:p>
            <a:pPr algn="ctr"/>
            <a:r>
              <a:rPr lang="tr-TR" sz="2025" b="1" dirty="0"/>
              <a:t>Dersler</a:t>
            </a:r>
          </a:p>
        </p:txBody>
      </p:sp>
      <p:sp>
        <p:nvSpPr>
          <p:cNvPr id="8" name="Metin kutusu 7"/>
          <p:cNvSpPr txBox="1"/>
          <p:nvPr/>
        </p:nvSpPr>
        <p:spPr>
          <a:xfrm>
            <a:off x="2767872" y="921504"/>
            <a:ext cx="1467124" cy="715581"/>
          </a:xfrm>
          <a:prstGeom prst="rect">
            <a:avLst/>
          </a:prstGeom>
          <a:noFill/>
        </p:spPr>
        <p:txBody>
          <a:bodyPr wrap="square" rtlCol="0">
            <a:spAutoFit/>
          </a:bodyPr>
          <a:lstStyle/>
          <a:p>
            <a:pPr algn="ctr"/>
            <a:r>
              <a:rPr lang="tr-TR" sz="2025" b="1" dirty="0"/>
              <a:t>Soru Sayıları</a:t>
            </a:r>
          </a:p>
        </p:txBody>
      </p:sp>
      <p:sp>
        <p:nvSpPr>
          <p:cNvPr id="9" name="Metin kutusu 8"/>
          <p:cNvSpPr txBox="1"/>
          <p:nvPr/>
        </p:nvSpPr>
        <p:spPr>
          <a:xfrm>
            <a:off x="4552621" y="921504"/>
            <a:ext cx="1467124" cy="403957"/>
          </a:xfrm>
          <a:prstGeom prst="rect">
            <a:avLst/>
          </a:prstGeom>
          <a:noFill/>
        </p:spPr>
        <p:txBody>
          <a:bodyPr wrap="square" rtlCol="0">
            <a:spAutoFit/>
          </a:bodyPr>
          <a:lstStyle/>
          <a:p>
            <a:pPr algn="ctr"/>
            <a:r>
              <a:rPr lang="tr-TR" sz="2025" b="1" dirty="0"/>
              <a:t>2018</a:t>
            </a:r>
          </a:p>
        </p:txBody>
      </p:sp>
      <p:sp>
        <p:nvSpPr>
          <p:cNvPr id="10" name="Metin kutusu 9"/>
          <p:cNvSpPr txBox="1"/>
          <p:nvPr/>
        </p:nvSpPr>
        <p:spPr>
          <a:xfrm>
            <a:off x="6034865" y="921504"/>
            <a:ext cx="1467124" cy="403957"/>
          </a:xfrm>
          <a:prstGeom prst="rect">
            <a:avLst/>
          </a:prstGeom>
          <a:noFill/>
        </p:spPr>
        <p:txBody>
          <a:bodyPr wrap="square" rtlCol="0">
            <a:spAutoFit/>
          </a:bodyPr>
          <a:lstStyle/>
          <a:p>
            <a:pPr algn="ctr"/>
            <a:r>
              <a:rPr lang="tr-TR" sz="2025" b="1" dirty="0"/>
              <a:t>2019</a:t>
            </a:r>
          </a:p>
        </p:txBody>
      </p:sp>
      <p:sp>
        <p:nvSpPr>
          <p:cNvPr id="11" name="Metin kutusu 10"/>
          <p:cNvSpPr txBox="1"/>
          <p:nvPr/>
        </p:nvSpPr>
        <p:spPr>
          <a:xfrm>
            <a:off x="7449054" y="921504"/>
            <a:ext cx="1467124" cy="403957"/>
          </a:xfrm>
          <a:prstGeom prst="rect">
            <a:avLst/>
          </a:prstGeom>
          <a:noFill/>
        </p:spPr>
        <p:txBody>
          <a:bodyPr wrap="square" rtlCol="0">
            <a:spAutoFit/>
          </a:bodyPr>
          <a:lstStyle/>
          <a:p>
            <a:pPr algn="ctr"/>
            <a:r>
              <a:rPr lang="tr-TR" sz="2025" b="1" dirty="0"/>
              <a:t>2020</a:t>
            </a:r>
          </a:p>
        </p:txBody>
      </p:sp>
      <p:sp>
        <p:nvSpPr>
          <p:cNvPr id="12" name="Metin kutusu 11"/>
          <p:cNvSpPr txBox="1"/>
          <p:nvPr/>
        </p:nvSpPr>
        <p:spPr>
          <a:xfrm>
            <a:off x="8825429" y="921504"/>
            <a:ext cx="1467124" cy="403957"/>
          </a:xfrm>
          <a:prstGeom prst="rect">
            <a:avLst/>
          </a:prstGeom>
          <a:noFill/>
        </p:spPr>
        <p:txBody>
          <a:bodyPr wrap="square" rtlCol="0">
            <a:spAutoFit/>
          </a:bodyPr>
          <a:lstStyle/>
          <a:p>
            <a:pPr algn="ctr"/>
            <a:r>
              <a:rPr lang="tr-TR" sz="2025" b="1" dirty="0"/>
              <a:t>2021</a:t>
            </a:r>
          </a:p>
        </p:txBody>
      </p:sp>
      <p:sp>
        <p:nvSpPr>
          <p:cNvPr id="13" name="Metin kutusu 12"/>
          <p:cNvSpPr txBox="1"/>
          <p:nvPr/>
        </p:nvSpPr>
        <p:spPr>
          <a:xfrm>
            <a:off x="10148868" y="921491"/>
            <a:ext cx="1467124" cy="403957"/>
          </a:xfrm>
          <a:prstGeom prst="rect">
            <a:avLst/>
          </a:prstGeom>
          <a:noFill/>
        </p:spPr>
        <p:txBody>
          <a:bodyPr wrap="square" rtlCol="0">
            <a:spAutoFit/>
          </a:bodyPr>
          <a:lstStyle/>
          <a:p>
            <a:pPr algn="ctr"/>
            <a:r>
              <a:rPr lang="tr-TR" sz="2025" b="1" dirty="0"/>
              <a:t>2022</a:t>
            </a:r>
          </a:p>
        </p:txBody>
      </p:sp>
    </p:spTree>
    <p:extLst>
      <p:ext uri="{BB962C8B-B14F-4D97-AF65-F5344CB8AC3E}">
        <p14:creationId xmlns:p14="http://schemas.microsoft.com/office/powerpoint/2010/main" val="281856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420662" y="238181"/>
            <a:ext cx="5475243" cy="403957"/>
          </a:xfrm>
          <a:prstGeom prst="rect">
            <a:avLst/>
          </a:prstGeom>
          <a:solidFill>
            <a:schemeClr val="tx1">
              <a:lumMod val="75000"/>
              <a:lumOff val="25000"/>
            </a:schemeClr>
          </a:solidFill>
        </p:spPr>
        <p:txBody>
          <a:bodyPr wrap="square" rtlCol="0">
            <a:spAutoFit/>
          </a:bodyPr>
          <a:lstStyle/>
          <a:p>
            <a:pPr algn="ctr"/>
            <a:r>
              <a:rPr lang="tr-TR" sz="2025" b="1" dirty="0">
                <a:solidFill>
                  <a:schemeClr val="bg1"/>
                </a:solidFill>
                <a:effectLst>
                  <a:outerShdw blurRad="38100" dist="38100" dir="2700000" algn="tl">
                    <a:srgbClr val="000000">
                      <a:alpha val="43137"/>
                    </a:srgbClr>
                  </a:outerShdw>
                </a:effectLst>
              </a:rPr>
              <a:t>Son 5 Yılın Ders Bazında Net Ortalaması</a:t>
            </a:r>
          </a:p>
        </p:txBody>
      </p:sp>
      <p:sp>
        <p:nvSpPr>
          <p:cNvPr id="7" name="Metin kutusu 6"/>
          <p:cNvSpPr txBox="1"/>
          <p:nvPr/>
        </p:nvSpPr>
        <p:spPr>
          <a:xfrm>
            <a:off x="1111687" y="921509"/>
            <a:ext cx="1467124" cy="403957"/>
          </a:xfrm>
          <a:prstGeom prst="rect">
            <a:avLst/>
          </a:prstGeom>
          <a:noFill/>
        </p:spPr>
        <p:txBody>
          <a:bodyPr wrap="square" rtlCol="0">
            <a:spAutoFit/>
          </a:bodyPr>
          <a:lstStyle/>
          <a:p>
            <a:pPr algn="ctr"/>
            <a:r>
              <a:rPr lang="tr-TR" sz="2025" b="1" dirty="0"/>
              <a:t>Dersler</a:t>
            </a:r>
          </a:p>
        </p:txBody>
      </p:sp>
      <p:sp>
        <p:nvSpPr>
          <p:cNvPr id="8" name="Metin kutusu 7"/>
          <p:cNvSpPr txBox="1"/>
          <p:nvPr/>
        </p:nvSpPr>
        <p:spPr>
          <a:xfrm>
            <a:off x="2767872" y="921504"/>
            <a:ext cx="1467124" cy="715581"/>
          </a:xfrm>
          <a:prstGeom prst="rect">
            <a:avLst/>
          </a:prstGeom>
          <a:noFill/>
        </p:spPr>
        <p:txBody>
          <a:bodyPr wrap="square" rtlCol="0">
            <a:spAutoFit/>
          </a:bodyPr>
          <a:lstStyle/>
          <a:p>
            <a:pPr algn="ctr"/>
            <a:r>
              <a:rPr lang="tr-TR" sz="2025" b="1" dirty="0"/>
              <a:t>Soru Sayıları</a:t>
            </a:r>
          </a:p>
        </p:txBody>
      </p:sp>
      <p:sp>
        <p:nvSpPr>
          <p:cNvPr id="9" name="Metin kutusu 8"/>
          <p:cNvSpPr txBox="1"/>
          <p:nvPr/>
        </p:nvSpPr>
        <p:spPr>
          <a:xfrm>
            <a:off x="4325745" y="921504"/>
            <a:ext cx="1467124" cy="403957"/>
          </a:xfrm>
          <a:prstGeom prst="rect">
            <a:avLst/>
          </a:prstGeom>
          <a:noFill/>
        </p:spPr>
        <p:txBody>
          <a:bodyPr wrap="square" rtlCol="0">
            <a:spAutoFit/>
          </a:bodyPr>
          <a:lstStyle/>
          <a:p>
            <a:pPr algn="ctr"/>
            <a:r>
              <a:rPr lang="tr-TR" sz="2025" b="1" dirty="0"/>
              <a:t>2018</a:t>
            </a:r>
          </a:p>
        </p:txBody>
      </p:sp>
      <p:sp>
        <p:nvSpPr>
          <p:cNvPr id="10" name="Metin kutusu 9"/>
          <p:cNvSpPr txBox="1"/>
          <p:nvPr/>
        </p:nvSpPr>
        <p:spPr>
          <a:xfrm>
            <a:off x="5944114" y="921504"/>
            <a:ext cx="1467124" cy="403957"/>
          </a:xfrm>
          <a:prstGeom prst="rect">
            <a:avLst/>
          </a:prstGeom>
          <a:noFill/>
        </p:spPr>
        <p:txBody>
          <a:bodyPr wrap="square" rtlCol="0">
            <a:spAutoFit/>
          </a:bodyPr>
          <a:lstStyle/>
          <a:p>
            <a:pPr algn="ctr"/>
            <a:r>
              <a:rPr lang="tr-TR" sz="2025" b="1" dirty="0"/>
              <a:t>2019</a:t>
            </a:r>
          </a:p>
        </p:txBody>
      </p:sp>
      <p:sp>
        <p:nvSpPr>
          <p:cNvPr id="11" name="Metin kutusu 10"/>
          <p:cNvSpPr txBox="1"/>
          <p:nvPr/>
        </p:nvSpPr>
        <p:spPr>
          <a:xfrm>
            <a:off x="7320493" y="921504"/>
            <a:ext cx="1467124" cy="403957"/>
          </a:xfrm>
          <a:prstGeom prst="rect">
            <a:avLst/>
          </a:prstGeom>
          <a:noFill/>
        </p:spPr>
        <p:txBody>
          <a:bodyPr wrap="square" rtlCol="0">
            <a:spAutoFit/>
          </a:bodyPr>
          <a:lstStyle/>
          <a:p>
            <a:pPr algn="ctr"/>
            <a:r>
              <a:rPr lang="tr-TR" sz="2025" b="1" dirty="0"/>
              <a:t>2020</a:t>
            </a:r>
          </a:p>
        </p:txBody>
      </p:sp>
      <p:sp>
        <p:nvSpPr>
          <p:cNvPr id="12" name="Metin kutusu 11"/>
          <p:cNvSpPr txBox="1"/>
          <p:nvPr/>
        </p:nvSpPr>
        <p:spPr>
          <a:xfrm>
            <a:off x="8787617" y="921495"/>
            <a:ext cx="1467124" cy="403957"/>
          </a:xfrm>
          <a:prstGeom prst="rect">
            <a:avLst/>
          </a:prstGeom>
          <a:noFill/>
        </p:spPr>
        <p:txBody>
          <a:bodyPr wrap="square" rtlCol="0">
            <a:spAutoFit/>
          </a:bodyPr>
          <a:lstStyle/>
          <a:p>
            <a:pPr algn="ctr"/>
            <a:r>
              <a:rPr lang="tr-TR" sz="2025" b="1" dirty="0"/>
              <a:t>2021</a:t>
            </a:r>
          </a:p>
        </p:txBody>
      </p:sp>
      <p:sp>
        <p:nvSpPr>
          <p:cNvPr id="13" name="Metin kutusu 12"/>
          <p:cNvSpPr txBox="1"/>
          <p:nvPr/>
        </p:nvSpPr>
        <p:spPr>
          <a:xfrm>
            <a:off x="10209369" y="921468"/>
            <a:ext cx="1467124" cy="403957"/>
          </a:xfrm>
          <a:prstGeom prst="rect">
            <a:avLst/>
          </a:prstGeom>
          <a:noFill/>
        </p:spPr>
        <p:txBody>
          <a:bodyPr wrap="square" rtlCol="0">
            <a:spAutoFit/>
          </a:bodyPr>
          <a:lstStyle/>
          <a:p>
            <a:pPr algn="ctr"/>
            <a:r>
              <a:rPr lang="tr-TR" sz="2025" b="1" dirty="0"/>
              <a:t>2022</a:t>
            </a:r>
          </a:p>
        </p:txBody>
      </p:sp>
      <p:graphicFrame>
        <p:nvGraphicFramePr>
          <p:cNvPr id="14" name="Tablo 13"/>
          <p:cNvGraphicFramePr>
            <a:graphicFrameLocks noGrp="1"/>
          </p:cNvGraphicFramePr>
          <p:nvPr>
            <p:extLst>
              <p:ext uri="{D42A27DB-BD31-4B8C-83A1-F6EECF244321}">
                <p14:modId xmlns:p14="http://schemas.microsoft.com/office/powerpoint/2010/main" val="855740303"/>
              </p:ext>
            </p:extLst>
          </p:nvPr>
        </p:nvGraphicFramePr>
        <p:xfrm>
          <a:off x="2" y="1302302"/>
          <a:ext cx="12191998" cy="5555696"/>
        </p:xfrm>
        <a:graphic>
          <a:graphicData uri="http://schemas.openxmlformats.org/drawingml/2006/table">
            <a:tbl>
              <a:tblPr firstRow="1" bandRow="1">
                <a:tableStyleId>{D7AC3CCA-C797-4891-BE02-D94E43425B78}</a:tableStyleId>
              </a:tblPr>
              <a:tblGrid>
                <a:gridCol w="2031997">
                  <a:extLst>
                    <a:ext uri="{9D8B030D-6E8A-4147-A177-3AD203B41FA5}">
                      <a16:colId xmlns="" xmlns:a16="http://schemas.microsoft.com/office/drawing/2014/main" val="262707428"/>
                    </a:ext>
                  </a:extLst>
                </a:gridCol>
                <a:gridCol w="1571574">
                  <a:extLst>
                    <a:ext uri="{9D8B030D-6E8A-4147-A177-3AD203B41FA5}">
                      <a16:colId xmlns="" xmlns:a16="http://schemas.microsoft.com/office/drawing/2014/main" val="4278416114"/>
                    </a:ext>
                  </a:extLst>
                </a:gridCol>
                <a:gridCol w="1832439">
                  <a:extLst>
                    <a:ext uri="{9D8B030D-6E8A-4147-A177-3AD203B41FA5}">
                      <a16:colId xmlns="" xmlns:a16="http://schemas.microsoft.com/office/drawing/2014/main" val="3119523514"/>
                    </a:ext>
                  </a:extLst>
                </a:gridCol>
                <a:gridCol w="1710275">
                  <a:extLst>
                    <a:ext uri="{9D8B030D-6E8A-4147-A177-3AD203B41FA5}">
                      <a16:colId xmlns="" xmlns:a16="http://schemas.microsoft.com/office/drawing/2014/main" val="770519244"/>
                    </a:ext>
                  </a:extLst>
                </a:gridCol>
                <a:gridCol w="1628833">
                  <a:extLst>
                    <a:ext uri="{9D8B030D-6E8A-4147-A177-3AD203B41FA5}">
                      <a16:colId xmlns="" xmlns:a16="http://schemas.microsoft.com/office/drawing/2014/main" val="138613360"/>
                    </a:ext>
                  </a:extLst>
                </a:gridCol>
                <a:gridCol w="1791717">
                  <a:extLst>
                    <a:ext uri="{9D8B030D-6E8A-4147-A177-3AD203B41FA5}">
                      <a16:colId xmlns="" xmlns:a16="http://schemas.microsoft.com/office/drawing/2014/main" val="3972182944"/>
                    </a:ext>
                  </a:extLst>
                </a:gridCol>
                <a:gridCol w="1625163">
                  <a:extLst>
                    <a:ext uri="{9D8B030D-6E8A-4147-A177-3AD203B41FA5}">
                      <a16:colId xmlns="" xmlns:a16="http://schemas.microsoft.com/office/drawing/2014/main" val="3967858681"/>
                    </a:ext>
                  </a:extLst>
                </a:gridCol>
              </a:tblGrid>
              <a:tr h="694462">
                <a:tc>
                  <a:txBody>
                    <a:bodyPr/>
                    <a:lstStyle/>
                    <a:p>
                      <a:pPr algn="ctr"/>
                      <a:r>
                        <a:rPr lang="tr-TR" sz="2000" b="0" dirty="0">
                          <a:effectLst>
                            <a:outerShdw blurRad="38100" dist="38100" dir="2700000" algn="tl">
                              <a:srgbClr val="000000">
                                <a:alpha val="43137"/>
                              </a:srgbClr>
                            </a:outerShdw>
                          </a:effectLst>
                        </a:rPr>
                        <a:t>COĞ.-2</a:t>
                      </a:r>
                      <a:endParaRPr lang="tr-TR" sz="2000" b="0" dirty="0">
                        <a:solidFill>
                          <a:srgbClr val="14603A"/>
                        </a:solidFill>
                        <a:effectLst>
                          <a:outerShdw blurRad="38100" dist="38100" dir="2700000" algn="tl">
                            <a:srgbClr val="000000">
                              <a:alpha val="43137"/>
                            </a:srgbClr>
                          </a:outerShdw>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b="0" dirty="0">
                          <a:effectLst>
                            <a:outerShdw blurRad="38100" dist="38100" dir="2700000" algn="tl">
                              <a:srgbClr val="000000">
                                <a:alpha val="43137"/>
                              </a:srgbClr>
                            </a:outerShdw>
                          </a:effectLst>
                        </a:rPr>
                        <a:t>11</a:t>
                      </a:r>
                      <a:endParaRPr lang="tr-TR" sz="2000" b="0" dirty="0">
                        <a:solidFill>
                          <a:srgbClr val="14603A"/>
                        </a:solidFill>
                        <a:effectLst>
                          <a:outerShdw blurRad="38100" dist="38100" dir="2700000" algn="tl">
                            <a:srgbClr val="000000">
                              <a:alpha val="43137"/>
                            </a:srgbClr>
                          </a:outerShdw>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b="0" dirty="0">
                          <a:effectLst>
                            <a:outerShdw blurRad="38100" dist="38100" dir="2700000" algn="tl">
                              <a:srgbClr val="000000">
                                <a:alpha val="43137"/>
                              </a:srgbClr>
                            </a:outerShdw>
                          </a:effectLst>
                        </a:rPr>
                        <a:t>2,8</a:t>
                      </a:r>
                      <a:endParaRPr lang="tr-TR" sz="2000" b="0" dirty="0">
                        <a:solidFill>
                          <a:srgbClr val="14603A"/>
                        </a:solidFill>
                        <a:effectLst>
                          <a:outerShdw blurRad="38100" dist="38100" dir="2700000" algn="tl">
                            <a:srgbClr val="000000">
                              <a:alpha val="43137"/>
                            </a:srgbClr>
                          </a:outerShdw>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b="0" dirty="0">
                          <a:effectLst>
                            <a:outerShdw blurRad="38100" dist="38100" dir="2700000" algn="tl">
                              <a:srgbClr val="000000">
                                <a:alpha val="43137"/>
                              </a:srgbClr>
                            </a:outerShdw>
                          </a:effectLst>
                        </a:rPr>
                        <a:t>2,3</a:t>
                      </a:r>
                      <a:endParaRPr lang="tr-TR" sz="2000" b="0" dirty="0">
                        <a:solidFill>
                          <a:srgbClr val="14603A"/>
                        </a:solidFill>
                        <a:effectLst>
                          <a:outerShdw blurRad="38100" dist="38100" dir="2700000" algn="tl">
                            <a:srgbClr val="000000">
                              <a:alpha val="43137"/>
                            </a:srgbClr>
                          </a:outerShdw>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b="0" dirty="0">
                          <a:effectLst>
                            <a:outerShdw blurRad="38100" dist="38100" dir="2700000" algn="tl">
                              <a:srgbClr val="000000">
                                <a:alpha val="43137"/>
                              </a:srgbClr>
                            </a:outerShdw>
                          </a:effectLst>
                        </a:rPr>
                        <a:t>2,7</a:t>
                      </a:r>
                      <a:endParaRPr lang="tr-TR" sz="2000" b="0" dirty="0">
                        <a:solidFill>
                          <a:srgbClr val="14603A"/>
                        </a:solidFill>
                        <a:effectLst>
                          <a:outerShdw blurRad="38100" dist="38100" dir="2700000" algn="tl">
                            <a:srgbClr val="000000">
                              <a:alpha val="43137"/>
                            </a:srgbClr>
                          </a:outerShdw>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b="0" dirty="0">
                          <a:effectLst>
                            <a:outerShdw blurRad="38100" dist="38100" dir="2700000" algn="tl">
                              <a:srgbClr val="000000">
                                <a:alpha val="43137"/>
                              </a:srgbClr>
                            </a:outerShdw>
                          </a:effectLst>
                        </a:rPr>
                        <a:t>2,9</a:t>
                      </a:r>
                      <a:endParaRPr lang="tr-TR" sz="2000" b="0" dirty="0">
                        <a:solidFill>
                          <a:srgbClr val="14603A"/>
                        </a:solidFill>
                        <a:effectLst>
                          <a:outerShdw blurRad="38100" dist="38100" dir="2700000" algn="tl">
                            <a:srgbClr val="000000">
                              <a:alpha val="43137"/>
                            </a:srgbClr>
                          </a:outerShdw>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b="0" dirty="0">
                          <a:solidFill>
                            <a:schemeClr val="tx1"/>
                          </a:solidFill>
                          <a:effectLst>
                            <a:outerShdw blurRad="38100" dist="38100" dir="2700000" algn="tl">
                              <a:srgbClr val="000000">
                                <a:alpha val="43137"/>
                              </a:srgbClr>
                            </a:outerShdw>
                          </a:effectLst>
                        </a:rPr>
                        <a:t>3,6</a:t>
                      </a: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469229759"/>
                  </a:ext>
                </a:extLst>
              </a:tr>
              <a:tr h="694462">
                <a:tc>
                  <a:txBody>
                    <a:bodyPr/>
                    <a:lstStyle/>
                    <a:p>
                      <a:pPr algn="ctr"/>
                      <a:r>
                        <a:rPr lang="tr-TR" sz="2000" b="0" dirty="0">
                          <a:effectLst>
                            <a:outerShdw blurRad="38100" dist="38100" dir="2700000" algn="tl">
                              <a:srgbClr val="000000">
                                <a:alpha val="43137"/>
                              </a:srgbClr>
                            </a:outerShdw>
                          </a:effectLst>
                        </a:rPr>
                        <a:t>FELSEFE GR.</a:t>
                      </a:r>
                      <a:endParaRPr lang="tr-TR" sz="2000" b="0" dirty="0">
                        <a:solidFill>
                          <a:srgbClr val="14603A"/>
                        </a:solidFill>
                        <a:effectLst>
                          <a:outerShdw blurRad="38100" dist="38100" dir="2700000" algn="tl">
                            <a:srgbClr val="000000">
                              <a:alpha val="43137"/>
                            </a:srgbClr>
                          </a:outerShdw>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b="0" dirty="0">
                          <a:effectLst>
                            <a:outerShdw blurRad="38100" dist="38100" dir="2700000" algn="tl">
                              <a:srgbClr val="000000">
                                <a:alpha val="43137"/>
                              </a:srgbClr>
                            </a:outerShdw>
                          </a:effectLst>
                        </a:rPr>
                        <a:t>12</a:t>
                      </a:r>
                      <a:endParaRPr lang="tr-TR" sz="2000" b="0" dirty="0">
                        <a:solidFill>
                          <a:srgbClr val="14603A"/>
                        </a:solidFill>
                        <a:effectLst>
                          <a:outerShdw blurRad="38100" dist="38100" dir="2700000" algn="tl">
                            <a:srgbClr val="000000">
                              <a:alpha val="43137"/>
                            </a:srgbClr>
                          </a:outerShdw>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b="0" dirty="0">
                          <a:effectLst>
                            <a:outerShdw blurRad="38100" dist="38100" dir="2700000" algn="tl">
                              <a:srgbClr val="000000">
                                <a:alpha val="43137"/>
                              </a:srgbClr>
                            </a:outerShdw>
                          </a:effectLst>
                        </a:rPr>
                        <a:t>4,11</a:t>
                      </a:r>
                      <a:endParaRPr lang="tr-TR" sz="2000" b="0" dirty="0">
                        <a:solidFill>
                          <a:srgbClr val="14603A"/>
                        </a:solidFill>
                        <a:effectLst>
                          <a:outerShdw blurRad="38100" dist="38100" dir="2700000" algn="tl">
                            <a:srgbClr val="000000">
                              <a:alpha val="43137"/>
                            </a:srgbClr>
                          </a:outerShdw>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b="0" dirty="0">
                          <a:effectLst>
                            <a:outerShdw blurRad="38100" dist="38100" dir="2700000" algn="tl">
                              <a:srgbClr val="000000">
                                <a:alpha val="43137"/>
                              </a:srgbClr>
                            </a:outerShdw>
                          </a:effectLst>
                        </a:rPr>
                        <a:t>2,4</a:t>
                      </a:r>
                      <a:endParaRPr lang="tr-TR" sz="2000" b="0" dirty="0">
                        <a:solidFill>
                          <a:srgbClr val="14603A"/>
                        </a:solidFill>
                        <a:effectLst>
                          <a:outerShdw blurRad="38100" dist="38100" dir="2700000" algn="tl">
                            <a:srgbClr val="000000">
                              <a:alpha val="43137"/>
                            </a:srgbClr>
                          </a:outerShdw>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b="0" dirty="0">
                          <a:effectLst>
                            <a:outerShdw blurRad="38100" dist="38100" dir="2700000" algn="tl">
                              <a:srgbClr val="000000">
                                <a:alpha val="43137"/>
                              </a:srgbClr>
                            </a:outerShdw>
                          </a:effectLst>
                        </a:rPr>
                        <a:t>2,2</a:t>
                      </a:r>
                      <a:endParaRPr lang="tr-TR" sz="2000" b="0" dirty="0">
                        <a:solidFill>
                          <a:srgbClr val="14603A"/>
                        </a:solidFill>
                        <a:effectLst>
                          <a:outerShdw blurRad="38100" dist="38100" dir="2700000" algn="tl">
                            <a:srgbClr val="000000">
                              <a:alpha val="43137"/>
                            </a:srgbClr>
                          </a:outerShdw>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b="0" dirty="0">
                          <a:effectLst>
                            <a:outerShdw blurRad="38100" dist="38100" dir="2700000" algn="tl">
                              <a:srgbClr val="000000">
                                <a:alpha val="43137"/>
                              </a:srgbClr>
                            </a:outerShdw>
                          </a:effectLst>
                        </a:rPr>
                        <a:t>2,0</a:t>
                      </a:r>
                      <a:endParaRPr lang="tr-TR" sz="2000" b="0" dirty="0">
                        <a:solidFill>
                          <a:srgbClr val="14603A"/>
                        </a:solidFill>
                        <a:effectLst>
                          <a:outerShdw blurRad="38100" dist="38100" dir="2700000" algn="tl">
                            <a:srgbClr val="000000">
                              <a:alpha val="43137"/>
                            </a:srgbClr>
                          </a:outerShdw>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b="0" dirty="0">
                          <a:solidFill>
                            <a:schemeClr val="tx1"/>
                          </a:solidFill>
                          <a:effectLst>
                            <a:outerShdw blurRad="38100" dist="38100" dir="2700000" algn="tl">
                              <a:srgbClr val="000000">
                                <a:alpha val="43137"/>
                              </a:srgbClr>
                            </a:outerShdw>
                          </a:effectLst>
                        </a:rPr>
                        <a:t>2,1</a:t>
                      </a: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3379953208"/>
                  </a:ext>
                </a:extLst>
              </a:tr>
              <a:tr h="694462">
                <a:tc>
                  <a:txBody>
                    <a:bodyPr/>
                    <a:lstStyle/>
                    <a:p>
                      <a:pPr algn="ctr"/>
                      <a:r>
                        <a:rPr lang="tr-TR" sz="2000" b="0" dirty="0">
                          <a:effectLst>
                            <a:outerShdw blurRad="38100" dist="38100" dir="2700000" algn="tl">
                              <a:srgbClr val="000000">
                                <a:alpha val="43137"/>
                              </a:srgbClr>
                            </a:outerShdw>
                          </a:effectLst>
                        </a:rPr>
                        <a:t>DİN KÜL.</a:t>
                      </a:r>
                      <a:endParaRPr lang="tr-TR" sz="2000" b="0" dirty="0">
                        <a:solidFill>
                          <a:srgbClr val="14603A"/>
                        </a:solidFill>
                        <a:effectLst>
                          <a:outerShdw blurRad="38100" dist="38100" dir="2700000" algn="tl">
                            <a:srgbClr val="000000">
                              <a:alpha val="43137"/>
                            </a:srgbClr>
                          </a:outerShdw>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b="0" dirty="0">
                          <a:effectLst>
                            <a:outerShdw blurRad="38100" dist="38100" dir="2700000" algn="tl">
                              <a:srgbClr val="000000">
                                <a:alpha val="43137"/>
                              </a:srgbClr>
                            </a:outerShdw>
                          </a:effectLst>
                        </a:rPr>
                        <a:t>6</a:t>
                      </a:r>
                      <a:endParaRPr lang="tr-TR" sz="2000" b="0" dirty="0">
                        <a:solidFill>
                          <a:srgbClr val="14603A"/>
                        </a:solidFill>
                        <a:effectLst>
                          <a:outerShdw blurRad="38100" dist="38100" dir="2700000" algn="tl">
                            <a:srgbClr val="000000">
                              <a:alpha val="43137"/>
                            </a:srgbClr>
                          </a:outerShdw>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b="0" dirty="0">
                          <a:effectLst>
                            <a:outerShdw blurRad="38100" dist="38100" dir="2700000" algn="tl">
                              <a:srgbClr val="000000">
                                <a:alpha val="43137"/>
                              </a:srgbClr>
                            </a:outerShdw>
                          </a:effectLst>
                        </a:rPr>
                        <a:t>2,9</a:t>
                      </a:r>
                      <a:endParaRPr lang="tr-TR" sz="2000" b="0" dirty="0">
                        <a:solidFill>
                          <a:srgbClr val="14603A"/>
                        </a:solidFill>
                        <a:effectLst>
                          <a:outerShdw blurRad="38100" dist="38100" dir="2700000" algn="tl">
                            <a:srgbClr val="000000">
                              <a:alpha val="43137"/>
                            </a:srgbClr>
                          </a:outerShdw>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b="0" dirty="0">
                          <a:effectLst>
                            <a:outerShdw blurRad="38100" dist="38100" dir="2700000" algn="tl">
                              <a:srgbClr val="000000">
                                <a:alpha val="43137"/>
                              </a:srgbClr>
                            </a:outerShdw>
                          </a:effectLst>
                        </a:rPr>
                        <a:t>1,0</a:t>
                      </a:r>
                      <a:endParaRPr lang="tr-TR" sz="2000" b="0" dirty="0">
                        <a:solidFill>
                          <a:srgbClr val="14603A"/>
                        </a:solidFill>
                        <a:effectLst>
                          <a:outerShdw blurRad="38100" dist="38100" dir="2700000" algn="tl">
                            <a:srgbClr val="000000">
                              <a:alpha val="43137"/>
                            </a:srgbClr>
                          </a:outerShdw>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b="0" dirty="0">
                          <a:effectLst>
                            <a:outerShdw blurRad="38100" dist="38100" dir="2700000" algn="tl">
                              <a:srgbClr val="000000">
                                <a:alpha val="43137"/>
                              </a:srgbClr>
                            </a:outerShdw>
                          </a:effectLst>
                        </a:rPr>
                        <a:t>0,6</a:t>
                      </a:r>
                      <a:endParaRPr lang="tr-TR" sz="2000" b="0" dirty="0">
                        <a:solidFill>
                          <a:srgbClr val="14603A"/>
                        </a:solidFill>
                        <a:effectLst>
                          <a:outerShdw blurRad="38100" dist="38100" dir="2700000" algn="tl">
                            <a:srgbClr val="000000">
                              <a:alpha val="43137"/>
                            </a:srgbClr>
                          </a:outerShdw>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b="0" dirty="0">
                          <a:effectLst>
                            <a:outerShdw blurRad="38100" dist="38100" dir="2700000" algn="tl">
                              <a:srgbClr val="000000">
                                <a:alpha val="43137"/>
                              </a:srgbClr>
                            </a:outerShdw>
                          </a:effectLst>
                        </a:rPr>
                        <a:t>1,6</a:t>
                      </a:r>
                      <a:endParaRPr lang="tr-TR" sz="2000" b="0" dirty="0">
                        <a:solidFill>
                          <a:srgbClr val="14603A"/>
                        </a:solidFill>
                        <a:effectLst>
                          <a:outerShdw blurRad="38100" dist="38100" dir="2700000" algn="tl">
                            <a:srgbClr val="000000">
                              <a:alpha val="43137"/>
                            </a:srgbClr>
                          </a:outerShdw>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b="0" dirty="0">
                          <a:solidFill>
                            <a:schemeClr val="tx1"/>
                          </a:solidFill>
                          <a:effectLst>
                            <a:outerShdw blurRad="38100" dist="38100" dir="2700000" algn="tl">
                              <a:srgbClr val="000000">
                                <a:alpha val="43137"/>
                              </a:srgbClr>
                            </a:outerShdw>
                          </a:effectLst>
                        </a:rPr>
                        <a:t>1,4</a:t>
                      </a: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2342858592"/>
                  </a:ext>
                </a:extLst>
              </a:tr>
              <a:tr h="694462">
                <a:tc>
                  <a:txBody>
                    <a:bodyPr/>
                    <a:lstStyle/>
                    <a:p>
                      <a:pPr algn="ctr"/>
                      <a:r>
                        <a:rPr lang="tr-TR" sz="2000" b="0" dirty="0">
                          <a:effectLst>
                            <a:outerShdw blurRad="38100" dist="38100" dir="2700000" algn="tl">
                              <a:srgbClr val="000000">
                                <a:alpha val="43137"/>
                              </a:srgbClr>
                            </a:outerShdw>
                          </a:effectLst>
                        </a:rPr>
                        <a:t>MAT-2</a:t>
                      </a:r>
                      <a:endParaRPr lang="tr-TR" sz="2000" b="0" dirty="0">
                        <a:solidFill>
                          <a:srgbClr val="14603A"/>
                        </a:solidFill>
                        <a:effectLst>
                          <a:outerShdw blurRad="38100" dist="38100" dir="2700000" algn="tl">
                            <a:srgbClr val="000000">
                              <a:alpha val="43137"/>
                            </a:srgbClr>
                          </a:outerShdw>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b="0" dirty="0">
                          <a:effectLst>
                            <a:outerShdw blurRad="38100" dist="38100" dir="2700000" algn="tl">
                              <a:srgbClr val="000000">
                                <a:alpha val="43137"/>
                              </a:srgbClr>
                            </a:outerShdw>
                          </a:effectLst>
                        </a:rPr>
                        <a:t>40</a:t>
                      </a:r>
                      <a:endParaRPr lang="tr-TR" sz="2000" b="0" dirty="0">
                        <a:solidFill>
                          <a:srgbClr val="14603A"/>
                        </a:solidFill>
                        <a:effectLst>
                          <a:outerShdw blurRad="38100" dist="38100" dir="2700000" algn="tl">
                            <a:srgbClr val="000000">
                              <a:alpha val="43137"/>
                            </a:srgbClr>
                          </a:outerShdw>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b="0" dirty="0">
                          <a:effectLst>
                            <a:outerShdw blurRad="38100" dist="38100" dir="2700000" algn="tl">
                              <a:srgbClr val="000000">
                                <a:alpha val="43137"/>
                              </a:srgbClr>
                            </a:outerShdw>
                          </a:effectLst>
                        </a:rPr>
                        <a:t>3,9</a:t>
                      </a:r>
                      <a:endParaRPr lang="tr-TR" sz="2000" b="0" dirty="0">
                        <a:solidFill>
                          <a:srgbClr val="14603A"/>
                        </a:solidFill>
                        <a:effectLst>
                          <a:outerShdw blurRad="38100" dist="38100" dir="2700000" algn="tl">
                            <a:srgbClr val="000000">
                              <a:alpha val="43137"/>
                            </a:srgbClr>
                          </a:outerShdw>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b="0" dirty="0">
                          <a:effectLst>
                            <a:outerShdw blurRad="38100" dist="38100" dir="2700000" algn="tl">
                              <a:srgbClr val="000000">
                                <a:alpha val="43137"/>
                              </a:srgbClr>
                            </a:outerShdw>
                          </a:effectLst>
                        </a:rPr>
                        <a:t>4,7</a:t>
                      </a:r>
                      <a:endParaRPr lang="tr-TR" sz="2000" b="0" dirty="0">
                        <a:solidFill>
                          <a:srgbClr val="14603A"/>
                        </a:solidFill>
                        <a:effectLst>
                          <a:outerShdw blurRad="38100" dist="38100" dir="2700000" algn="tl">
                            <a:srgbClr val="000000">
                              <a:alpha val="43137"/>
                            </a:srgbClr>
                          </a:outerShdw>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b="0" dirty="0">
                          <a:effectLst>
                            <a:outerShdw blurRad="38100" dist="38100" dir="2700000" algn="tl">
                              <a:srgbClr val="000000">
                                <a:alpha val="43137"/>
                              </a:srgbClr>
                            </a:outerShdw>
                          </a:effectLst>
                        </a:rPr>
                        <a:t>7,5</a:t>
                      </a:r>
                      <a:endParaRPr lang="tr-TR" sz="2000" b="0" dirty="0">
                        <a:solidFill>
                          <a:srgbClr val="14603A"/>
                        </a:solidFill>
                        <a:effectLst>
                          <a:outerShdw blurRad="38100" dist="38100" dir="2700000" algn="tl">
                            <a:srgbClr val="000000">
                              <a:alpha val="43137"/>
                            </a:srgbClr>
                          </a:outerShdw>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b="0" dirty="0">
                          <a:effectLst>
                            <a:outerShdw blurRad="38100" dist="38100" dir="2700000" algn="tl">
                              <a:srgbClr val="000000">
                                <a:alpha val="43137"/>
                              </a:srgbClr>
                            </a:outerShdw>
                          </a:effectLst>
                        </a:rPr>
                        <a:t>5,2</a:t>
                      </a:r>
                      <a:endParaRPr lang="tr-TR" sz="2000" b="0" dirty="0">
                        <a:solidFill>
                          <a:srgbClr val="14603A"/>
                        </a:solidFill>
                        <a:effectLst>
                          <a:outerShdw blurRad="38100" dist="38100" dir="2700000" algn="tl">
                            <a:srgbClr val="000000">
                              <a:alpha val="43137"/>
                            </a:srgbClr>
                          </a:outerShdw>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b="0" dirty="0">
                          <a:solidFill>
                            <a:schemeClr val="tx1"/>
                          </a:solidFill>
                          <a:effectLst>
                            <a:outerShdw blurRad="38100" dist="38100" dir="2700000" algn="tl">
                              <a:srgbClr val="000000">
                                <a:alpha val="43137"/>
                              </a:srgbClr>
                            </a:outerShdw>
                          </a:effectLst>
                        </a:rPr>
                        <a:t>7,2</a:t>
                      </a: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1107449965"/>
                  </a:ext>
                </a:extLst>
              </a:tr>
              <a:tr h="694462">
                <a:tc>
                  <a:txBody>
                    <a:bodyPr/>
                    <a:lstStyle/>
                    <a:p>
                      <a:pPr algn="ctr"/>
                      <a:r>
                        <a:rPr lang="tr-TR" sz="2000" b="0" dirty="0">
                          <a:effectLst>
                            <a:outerShdw blurRad="38100" dist="38100" dir="2700000" algn="tl">
                              <a:srgbClr val="000000">
                                <a:alpha val="43137"/>
                              </a:srgbClr>
                            </a:outerShdw>
                          </a:effectLst>
                        </a:rPr>
                        <a:t>FİZİK</a:t>
                      </a:r>
                      <a:endParaRPr lang="tr-TR" sz="2000" b="0" dirty="0">
                        <a:solidFill>
                          <a:srgbClr val="14603A"/>
                        </a:solidFill>
                        <a:effectLst>
                          <a:outerShdw blurRad="38100" dist="38100" dir="2700000" algn="tl">
                            <a:srgbClr val="000000">
                              <a:alpha val="43137"/>
                            </a:srgbClr>
                          </a:outerShdw>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b="0" dirty="0">
                          <a:effectLst>
                            <a:outerShdw blurRad="38100" dist="38100" dir="2700000" algn="tl">
                              <a:srgbClr val="000000">
                                <a:alpha val="43137"/>
                              </a:srgbClr>
                            </a:outerShdw>
                          </a:effectLst>
                        </a:rPr>
                        <a:t>14</a:t>
                      </a:r>
                      <a:endParaRPr lang="tr-TR" sz="2000" b="0" dirty="0">
                        <a:solidFill>
                          <a:srgbClr val="14603A"/>
                        </a:solidFill>
                        <a:effectLst>
                          <a:outerShdw blurRad="38100" dist="38100" dir="2700000" algn="tl">
                            <a:srgbClr val="000000">
                              <a:alpha val="43137"/>
                            </a:srgbClr>
                          </a:outerShdw>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b="0" dirty="0">
                          <a:effectLst>
                            <a:outerShdw blurRad="38100" dist="38100" dir="2700000" algn="tl">
                              <a:srgbClr val="000000">
                                <a:alpha val="43137"/>
                              </a:srgbClr>
                            </a:outerShdw>
                          </a:effectLst>
                        </a:rPr>
                        <a:t>0,4</a:t>
                      </a:r>
                      <a:endParaRPr lang="tr-TR" sz="2000" b="0" dirty="0">
                        <a:solidFill>
                          <a:srgbClr val="14603A"/>
                        </a:solidFill>
                        <a:effectLst>
                          <a:outerShdw blurRad="38100" dist="38100" dir="2700000" algn="tl">
                            <a:srgbClr val="000000">
                              <a:alpha val="43137"/>
                            </a:srgbClr>
                          </a:outerShdw>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b="0" dirty="0">
                          <a:effectLst>
                            <a:outerShdw blurRad="38100" dist="38100" dir="2700000" algn="tl">
                              <a:srgbClr val="000000">
                                <a:alpha val="43137"/>
                              </a:srgbClr>
                            </a:outerShdw>
                          </a:effectLst>
                        </a:rPr>
                        <a:t>1,0</a:t>
                      </a:r>
                      <a:endParaRPr lang="tr-TR" sz="2000" b="0" dirty="0">
                        <a:solidFill>
                          <a:srgbClr val="14603A"/>
                        </a:solidFill>
                        <a:effectLst>
                          <a:outerShdw blurRad="38100" dist="38100" dir="2700000" algn="tl">
                            <a:srgbClr val="000000">
                              <a:alpha val="43137"/>
                            </a:srgbClr>
                          </a:outerShdw>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b="0" dirty="0">
                          <a:effectLst>
                            <a:outerShdw blurRad="38100" dist="38100" dir="2700000" algn="tl">
                              <a:srgbClr val="000000">
                                <a:alpha val="43137"/>
                              </a:srgbClr>
                            </a:outerShdw>
                          </a:effectLst>
                        </a:rPr>
                        <a:t>1,0</a:t>
                      </a:r>
                      <a:endParaRPr lang="tr-TR" sz="2000" b="0" dirty="0">
                        <a:solidFill>
                          <a:srgbClr val="14603A"/>
                        </a:solidFill>
                        <a:effectLst>
                          <a:outerShdw blurRad="38100" dist="38100" dir="2700000" algn="tl">
                            <a:srgbClr val="000000">
                              <a:alpha val="43137"/>
                            </a:srgbClr>
                          </a:outerShdw>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b="0" dirty="0">
                          <a:effectLst>
                            <a:outerShdw blurRad="38100" dist="38100" dir="2700000" algn="tl">
                              <a:srgbClr val="000000">
                                <a:alpha val="43137"/>
                              </a:srgbClr>
                            </a:outerShdw>
                          </a:effectLst>
                        </a:rPr>
                        <a:t>1,4</a:t>
                      </a:r>
                      <a:endParaRPr lang="tr-TR" sz="2000" b="0" dirty="0">
                        <a:solidFill>
                          <a:srgbClr val="14603A"/>
                        </a:solidFill>
                        <a:effectLst>
                          <a:outerShdw blurRad="38100" dist="38100" dir="2700000" algn="tl">
                            <a:srgbClr val="000000">
                              <a:alpha val="43137"/>
                            </a:srgbClr>
                          </a:outerShdw>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b="0" dirty="0">
                          <a:solidFill>
                            <a:schemeClr val="tx1"/>
                          </a:solidFill>
                          <a:effectLst>
                            <a:outerShdw blurRad="38100" dist="38100" dir="2700000" algn="tl">
                              <a:srgbClr val="000000">
                                <a:alpha val="43137"/>
                              </a:srgbClr>
                            </a:outerShdw>
                          </a:effectLst>
                        </a:rPr>
                        <a:t>2,0</a:t>
                      </a: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759877727"/>
                  </a:ext>
                </a:extLst>
              </a:tr>
              <a:tr h="694462">
                <a:tc>
                  <a:txBody>
                    <a:bodyPr/>
                    <a:lstStyle/>
                    <a:p>
                      <a:pPr algn="ctr"/>
                      <a:r>
                        <a:rPr lang="tr-TR" sz="2000" b="0" dirty="0">
                          <a:effectLst>
                            <a:outerShdw blurRad="38100" dist="38100" dir="2700000" algn="tl">
                              <a:srgbClr val="000000">
                                <a:alpha val="43137"/>
                              </a:srgbClr>
                            </a:outerShdw>
                          </a:effectLst>
                        </a:rPr>
                        <a:t>KİMYA</a:t>
                      </a:r>
                      <a:endParaRPr lang="tr-TR" sz="2000" b="0" dirty="0">
                        <a:solidFill>
                          <a:srgbClr val="14603A"/>
                        </a:solidFill>
                        <a:effectLst>
                          <a:outerShdw blurRad="38100" dist="38100" dir="2700000" algn="tl">
                            <a:srgbClr val="000000">
                              <a:alpha val="43137"/>
                            </a:srgbClr>
                          </a:outerShdw>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b="0" dirty="0">
                          <a:effectLst>
                            <a:outerShdw blurRad="38100" dist="38100" dir="2700000" algn="tl">
                              <a:srgbClr val="000000">
                                <a:alpha val="43137"/>
                              </a:srgbClr>
                            </a:outerShdw>
                          </a:effectLst>
                        </a:rPr>
                        <a:t>13</a:t>
                      </a:r>
                      <a:endParaRPr lang="tr-TR" sz="2000" b="0" dirty="0">
                        <a:solidFill>
                          <a:srgbClr val="14603A"/>
                        </a:solidFill>
                        <a:effectLst>
                          <a:outerShdw blurRad="38100" dist="38100" dir="2700000" algn="tl">
                            <a:srgbClr val="000000">
                              <a:alpha val="43137"/>
                            </a:srgbClr>
                          </a:outerShdw>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b="0" dirty="0">
                          <a:effectLst>
                            <a:outerShdw blurRad="38100" dist="38100" dir="2700000" algn="tl">
                              <a:srgbClr val="000000">
                                <a:alpha val="43137"/>
                              </a:srgbClr>
                            </a:outerShdw>
                          </a:effectLst>
                        </a:rPr>
                        <a:t>1,1</a:t>
                      </a:r>
                      <a:endParaRPr lang="tr-TR" sz="2000" b="0" dirty="0">
                        <a:solidFill>
                          <a:srgbClr val="14603A"/>
                        </a:solidFill>
                        <a:effectLst>
                          <a:outerShdw blurRad="38100" dist="38100" dir="2700000" algn="tl">
                            <a:srgbClr val="000000">
                              <a:alpha val="43137"/>
                            </a:srgbClr>
                          </a:outerShdw>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b="0" dirty="0">
                          <a:effectLst>
                            <a:outerShdw blurRad="38100" dist="38100" dir="2700000" algn="tl">
                              <a:srgbClr val="000000">
                                <a:alpha val="43137"/>
                              </a:srgbClr>
                            </a:outerShdw>
                          </a:effectLst>
                        </a:rPr>
                        <a:t>0,9</a:t>
                      </a:r>
                      <a:endParaRPr lang="tr-TR" sz="2000" b="0" dirty="0">
                        <a:solidFill>
                          <a:srgbClr val="14603A"/>
                        </a:solidFill>
                        <a:effectLst>
                          <a:outerShdw blurRad="38100" dist="38100" dir="2700000" algn="tl">
                            <a:srgbClr val="000000">
                              <a:alpha val="43137"/>
                            </a:srgbClr>
                          </a:outerShdw>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b="0" dirty="0">
                          <a:effectLst>
                            <a:outerShdw blurRad="38100" dist="38100" dir="2700000" algn="tl">
                              <a:srgbClr val="000000">
                                <a:alpha val="43137"/>
                              </a:srgbClr>
                            </a:outerShdw>
                          </a:effectLst>
                        </a:rPr>
                        <a:t>1,4</a:t>
                      </a:r>
                      <a:endParaRPr lang="tr-TR" sz="2000" b="0" dirty="0">
                        <a:solidFill>
                          <a:srgbClr val="14603A"/>
                        </a:solidFill>
                        <a:effectLst>
                          <a:outerShdw blurRad="38100" dist="38100" dir="2700000" algn="tl">
                            <a:srgbClr val="000000">
                              <a:alpha val="43137"/>
                            </a:srgbClr>
                          </a:outerShdw>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b="0" dirty="0">
                          <a:effectLst>
                            <a:outerShdw blurRad="38100" dist="38100" dir="2700000" algn="tl">
                              <a:srgbClr val="000000">
                                <a:alpha val="43137"/>
                              </a:srgbClr>
                            </a:outerShdw>
                          </a:effectLst>
                        </a:rPr>
                        <a:t>1,8</a:t>
                      </a:r>
                      <a:endParaRPr lang="tr-TR" sz="2000" b="0" dirty="0">
                        <a:solidFill>
                          <a:srgbClr val="14603A"/>
                        </a:solidFill>
                        <a:effectLst>
                          <a:outerShdw blurRad="38100" dist="38100" dir="2700000" algn="tl">
                            <a:srgbClr val="000000">
                              <a:alpha val="43137"/>
                            </a:srgbClr>
                          </a:outerShdw>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b="0" dirty="0">
                          <a:solidFill>
                            <a:schemeClr val="tx1"/>
                          </a:solidFill>
                          <a:effectLst>
                            <a:outerShdw blurRad="38100" dist="38100" dir="2700000" algn="tl">
                              <a:srgbClr val="000000">
                                <a:alpha val="43137"/>
                              </a:srgbClr>
                            </a:outerShdw>
                          </a:effectLst>
                        </a:rPr>
                        <a:t>1,5</a:t>
                      </a: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1033428107"/>
                  </a:ext>
                </a:extLst>
              </a:tr>
              <a:tr h="694462">
                <a:tc>
                  <a:txBody>
                    <a:bodyPr/>
                    <a:lstStyle/>
                    <a:p>
                      <a:pPr algn="ctr"/>
                      <a:r>
                        <a:rPr lang="tr-TR" sz="2000" b="0" dirty="0">
                          <a:effectLst>
                            <a:outerShdw blurRad="38100" dist="38100" dir="2700000" algn="tl">
                              <a:srgbClr val="000000">
                                <a:alpha val="43137"/>
                              </a:srgbClr>
                            </a:outerShdw>
                          </a:effectLst>
                        </a:rPr>
                        <a:t>BİYOLOJİ</a:t>
                      </a:r>
                      <a:endParaRPr lang="tr-TR" sz="2000" b="0" dirty="0">
                        <a:solidFill>
                          <a:srgbClr val="14603A"/>
                        </a:solidFill>
                        <a:effectLst>
                          <a:outerShdw blurRad="38100" dist="38100" dir="2700000" algn="tl">
                            <a:srgbClr val="000000">
                              <a:alpha val="43137"/>
                            </a:srgbClr>
                          </a:outerShdw>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b="0" dirty="0">
                          <a:effectLst>
                            <a:outerShdw blurRad="38100" dist="38100" dir="2700000" algn="tl">
                              <a:srgbClr val="000000">
                                <a:alpha val="43137"/>
                              </a:srgbClr>
                            </a:outerShdw>
                          </a:effectLst>
                        </a:rPr>
                        <a:t>13</a:t>
                      </a:r>
                      <a:endParaRPr lang="tr-TR" sz="2000" b="0" dirty="0">
                        <a:solidFill>
                          <a:srgbClr val="14603A"/>
                        </a:solidFill>
                        <a:effectLst>
                          <a:outerShdw blurRad="38100" dist="38100" dir="2700000" algn="tl">
                            <a:srgbClr val="000000">
                              <a:alpha val="43137"/>
                            </a:srgbClr>
                          </a:outerShdw>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b="0" dirty="0">
                          <a:effectLst>
                            <a:outerShdw blurRad="38100" dist="38100" dir="2700000" algn="tl">
                              <a:srgbClr val="000000">
                                <a:alpha val="43137"/>
                              </a:srgbClr>
                            </a:outerShdw>
                          </a:effectLst>
                        </a:rPr>
                        <a:t>1,6</a:t>
                      </a:r>
                      <a:endParaRPr lang="tr-TR" sz="2000" b="0" dirty="0">
                        <a:solidFill>
                          <a:srgbClr val="14603A"/>
                        </a:solidFill>
                        <a:effectLst>
                          <a:outerShdw blurRad="38100" dist="38100" dir="2700000" algn="tl">
                            <a:srgbClr val="000000">
                              <a:alpha val="43137"/>
                            </a:srgbClr>
                          </a:outerShdw>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b="0" dirty="0">
                          <a:effectLst>
                            <a:outerShdw blurRad="38100" dist="38100" dir="2700000" algn="tl">
                              <a:srgbClr val="000000">
                                <a:alpha val="43137"/>
                              </a:srgbClr>
                            </a:outerShdw>
                          </a:effectLst>
                        </a:rPr>
                        <a:t>1,2</a:t>
                      </a:r>
                      <a:endParaRPr lang="tr-TR" sz="2000" b="0" dirty="0">
                        <a:solidFill>
                          <a:srgbClr val="14603A"/>
                        </a:solidFill>
                        <a:effectLst>
                          <a:outerShdw blurRad="38100" dist="38100" dir="2700000" algn="tl">
                            <a:srgbClr val="000000">
                              <a:alpha val="43137"/>
                            </a:srgbClr>
                          </a:outerShdw>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b="0" dirty="0">
                          <a:effectLst>
                            <a:outerShdw blurRad="38100" dist="38100" dir="2700000" algn="tl">
                              <a:srgbClr val="000000">
                                <a:alpha val="43137"/>
                              </a:srgbClr>
                            </a:outerShdw>
                          </a:effectLst>
                        </a:rPr>
                        <a:t>1,3</a:t>
                      </a:r>
                      <a:endParaRPr lang="tr-TR" sz="2000" b="0" dirty="0">
                        <a:solidFill>
                          <a:srgbClr val="14603A"/>
                        </a:solidFill>
                        <a:effectLst>
                          <a:outerShdw blurRad="38100" dist="38100" dir="2700000" algn="tl">
                            <a:srgbClr val="000000">
                              <a:alpha val="43137"/>
                            </a:srgbClr>
                          </a:outerShdw>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b="0" dirty="0">
                          <a:effectLst>
                            <a:outerShdw blurRad="38100" dist="38100" dir="2700000" algn="tl">
                              <a:srgbClr val="000000">
                                <a:alpha val="43137"/>
                              </a:srgbClr>
                            </a:outerShdw>
                          </a:effectLst>
                        </a:rPr>
                        <a:t>2,4</a:t>
                      </a:r>
                      <a:endParaRPr lang="tr-TR" sz="2000" b="0" dirty="0">
                        <a:solidFill>
                          <a:srgbClr val="14603A"/>
                        </a:solidFill>
                        <a:effectLst>
                          <a:outerShdw blurRad="38100" dist="38100" dir="2700000" algn="tl">
                            <a:srgbClr val="000000">
                              <a:alpha val="43137"/>
                            </a:srgbClr>
                          </a:outerShdw>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b="0" dirty="0">
                          <a:solidFill>
                            <a:schemeClr val="tx1"/>
                          </a:solidFill>
                          <a:effectLst>
                            <a:outerShdw blurRad="38100" dist="38100" dir="2700000" algn="tl">
                              <a:srgbClr val="000000">
                                <a:alpha val="43137"/>
                              </a:srgbClr>
                            </a:outerShdw>
                          </a:effectLst>
                        </a:rPr>
                        <a:t>2,0</a:t>
                      </a: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1350616991"/>
                  </a:ext>
                </a:extLst>
              </a:tr>
              <a:tr h="694462">
                <a:tc>
                  <a:txBody>
                    <a:bodyPr/>
                    <a:lstStyle/>
                    <a:p>
                      <a:pPr algn="ctr"/>
                      <a:r>
                        <a:rPr lang="tr-TR" sz="2000" b="0" dirty="0">
                          <a:effectLst>
                            <a:outerShdw blurRad="38100" dist="38100" dir="2700000" algn="tl">
                              <a:srgbClr val="000000">
                                <a:alpha val="43137"/>
                              </a:srgbClr>
                            </a:outerShdw>
                          </a:effectLst>
                        </a:rPr>
                        <a:t>İNGİLİZCE</a:t>
                      </a:r>
                      <a:endParaRPr lang="tr-TR" sz="2000" b="0" dirty="0">
                        <a:solidFill>
                          <a:srgbClr val="14603A"/>
                        </a:solidFill>
                        <a:effectLst>
                          <a:outerShdw blurRad="38100" dist="38100" dir="2700000" algn="tl">
                            <a:srgbClr val="000000">
                              <a:alpha val="43137"/>
                            </a:srgbClr>
                          </a:outerShdw>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b="0" dirty="0">
                          <a:effectLst>
                            <a:outerShdw blurRad="38100" dist="38100" dir="2700000" algn="tl">
                              <a:srgbClr val="000000">
                                <a:alpha val="43137"/>
                              </a:srgbClr>
                            </a:outerShdw>
                          </a:effectLst>
                        </a:rPr>
                        <a:t>80</a:t>
                      </a:r>
                      <a:endParaRPr lang="tr-TR" sz="2000" b="0" dirty="0">
                        <a:solidFill>
                          <a:srgbClr val="14603A"/>
                        </a:solidFill>
                        <a:effectLst>
                          <a:outerShdw blurRad="38100" dist="38100" dir="2700000" algn="tl">
                            <a:srgbClr val="000000">
                              <a:alpha val="43137"/>
                            </a:srgbClr>
                          </a:outerShdw>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b="0" dirty="0">
                          <a:effectLst>
                            <a:outerShdw blurRad="38100" dist="38100" dir="2700000" algn="tl">
                              <a:srgbClr val="000000">
                                <a:alpha val="43137"/>
                              </a:srgbClr>
                            </a:outerShdw>
                          </a:effectLst>
                        </a:rPr>
                        <a:t>24,8</a:t>
                      </a:r>
                      <a:endParaRPr lang="tr-TR" sz="2000" b="0" dirty="0">
                        <a:solidFill>
                          <a:srgbClr val="14603A"/>
                        </a:solidFill>
                        <a:effectLst>
                          <a:outerShdw blurRad="38100" dist="38100" dir="2700000" algn="tl">
                            <a:srgbClr val="000000">
                              <a:alpha val="43137"/>
                            </a:srgbClr>
                          </a:outerShdw>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b="0" dirty="0">
                          <a:effectLst>
                            <a:outerShdw blurRad="38100" dist="38100" dir="2700000" algn="tl">
                              <a:srgbClr val="000000">
                                <a:alpha val="43137"/>
                              </a:srgbClr>
                            </a:outerShdw>
                          </a:effectLst>
                        </a:rPr>
                        <a:t>29,7</a:t>
                      </a:r>
                      <a:endParaRPr lang="tr-TR" sz="2000" b="0" dirty="0">
                        <a:solidFill>
                          <a:srgbClr val="14603A"/>
                        </a:solidFill>
                        <a:effectLst>
                          <a:outerShdw blurRad="38100" dist="38100" dir="2700000" algn="tl">
                            <a:srgbClr val="000000">
                              <a:alpha val="43137"/>
                            </a:srgbClr>
                          </a:outerShdw>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b="0" dirty="0">
                          <a:effectLst>
                            <a:outerShdw blurRad="38100" dist="38100" dir="2700000" algn="tl">
                              <a:srgbClr val="000000">
                                <a:alpha val="43137"/>
                              </a:srgbClr>
                            </a:outerShdw>
                          </a:effectLst>
                        </a:rPr>
                        <a:t>31,4</a:t>
                      </a:r>
                      <a:endParaRPr lang="tr-TR" sz="2000" b="0" dirty="0">
                        <a:solidFill>
                          <a:srgbClr val="14603A"/>
                        </a:solidFill>
                        <a:effectLst>
                          <a:outerShdw blurRad="38100" dist="38100" dir="2700000" algn="tl">
                            <a:srgbClr val="000000">
                              <a:alpha val="43137"/>
                            </a:srgbClr>
                          </a:outerShdw>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b="0" dirty="0">
                          <a:effectLst>
                            <a:outerShdw blurRad="38100" dist="38100" dir="2700000" algn="tl">
                              <a:srgbClr val="000000">
                                <a:alpha val="43137"/>
                              </a:srgbClr>
                            </a:outerShdw>
                          </a:effectLst>
                        </a:rPr>
                        <a:t>39,0</a:t>
                      </a:r>
                      <a:endParaRPr lang="tr-TR" sz="2000" b="0" dirty="0">
                        <a:solidFill>
                          <a:srgbClr val="14603A"/>
                        </a:solidFill>
                        <a:effectLst>
                          <a:outerShdw blurRad="38100" dist="38100" dir="2700000" algn="tl">
                            <a:srgbClr val="000000">
                              <a:alpha val="43137"/>
                            </a:srgbClr>
                          </a:outerShdw>
                        </a:effectLst>
                      </a:endParaRP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tr-TR" sz="2000" b="0" dirty="0">
                          <a:solidFill>
                            <a:schemeClr val="tx1"/>
                          </a:solidFill>
                          <a:effectLst>
                            <a:outerShdw blurRad="38100" dist="38100" dir="2700000" algn="tl">
                              <a:srgbClr val="000000">
                                <a:alpha val="43137"/>
                              </a:srgbClr>
                            </a:outerShdw>
                          </a:effectLst>
                        </a:rPr>
                        <a:t>39,1</a:t>
                      </a:r>
                    </a:p>
                  </a:txBody>
                  <a:tcPr marL="102850" marR="102850" marT="51425" marB="514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3394355693"/>
                  </a:ext>
                </a:extLst>
              </a:tr>
            </a:tbl>
          </a:graphicData>
        </a:graphic>
      </p:graphicFrame>
    </p:spTree>
    <p:extLst>
      <p:ext uri="{BB962C8B-B14F-4D97-AF65-F5344CB8AC3E}">
        <p14:creationId xmlns:p14="http://schemas.microsoft.com/office/powerpoint/2010/main" val="314804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318158" y="132025"/>
            <a:ext cx="5475243" cy="715581"/>
          </a:xfrm>
          <a:prstGeom prst="rect">
            <a:avLst/>
          </a:prstGeom>
          <a:solidFill>
            <a:schemeClr val="tx1">
              <a:lumMod val="75000"/>
              <a:lumOff val="25000"/>
            </a:schemeClr>
          </a:solidFill>
        </p:spPr>
        <p:txBody>
          <a:bodyPr wrap="square" rtlCol="0">
            <a:spAutoFit/>
          </a:bodyPr>
          <a:lstStyle/>
          <a:p>
            <a:pPr algn="ctr"/>
            <a:r>
              <a:rPr lang="tr-TR" sz="2025" b="1" dirty="0">
                <a:solidFill>
                  <a:schemeClr val="bg1"/>
                </a:solidFill>
                <a:effectLst>
                  <a:outerShdw blurRad="38100" dist="38100" dir="2700000" algn="tl">
                    <a:srgbClr val="000000">
                      <a:alpha val="43137"/>
                    </a:srgbClr>
                  </a:outerShdw>
                </a:effectLst>
              </a:rPr>
              <a:t>YÜKSEKÖĞRETİM KURUMLARI SINAVI (YKS) NEDİR?</a:t>
            </a:r>
          </a:p>
        </p:txBody>
      </p:sp>
      <p:pic>
        <p:nvPicPr>
          <p:cNvPr id="11" name="Resim 10"/>
          <p:cNvPicPr>
            <a:picLocks noChangeAspect="1"/>
          </p:cNvPicPr>
          <p:nvPr/>
        </p:nvPicPr>
        <p:blipFill>
          <a:blip r:embed="rId2"/>
          <a:stretch>
            <a:fillRect/>
          </a:stretch>
        </p:blipFill>
        <p:spPr>
          <a:xfrm>
            <a:off x="437903" y="2289775"/>
            <a:ext cx="2779033" cy="3340737"/>
          </a:xfrm>
          <a:prstGeom prst="rect">
            <a:avLst/>
          </a:prstGeom>
        </p:spPr>
      </p:pic>
      <p:pic>
        <p:nvPicPr>
          <p:cNvPr id="12" name="Resim 11"/>
          <p:cNvPicPr>
            <a:picLocks noChangeAspect="1"/>
          </p:cNvPicPr>
          <p:nvPr/>
        </p:nvPicPr>
        <p:blipFill>
          <a:blip r:embed="rId3"/>
          <a:stretch>
            <a:fillRect/>
          </a:stretch>
        </p:blipFill>
        <p:spPr>
          <a:xfrm>
            <a:off x="3276747" y="2289776"/>
            <a:ext cx="2779033" cy="3340738"/>
          </a:xfrm>
          <a:prstGeom prst="rect">
            <a:avLst/>
          </a:prstGeom>
        </p:spPr>
      </p:pic>
      <p:pic>
        <p:nvPicPr>
          <p:cNvPr id="13" name="Resim 12"/>
          <p:cNvPicPr>
            <a:picLocks noChangeAspect="1"/>
          </p:cNvPicPr>
          <p:nvPr/>
        </p:nvPicPr>
        <p:blipFill>
          <a:blip r:embed="rId4"/>
          <a:stretch>
            <a:fillRect/>
          </a:stretch>
        </p:blipFill>
        <p:spPr>
          <a:xfrm>
            <a:off x="6115592" y="2289775"/>
            <a:ext cx="2775691" cy="3340737"/>
          </a:xfrm>
          <a:prstGeom prst="rect">
            <a:avLst/>
          </a:prstGeom>
        </p:spPr>
      </p:pic>
      <p:pic>
        <p:nvPicPr>
          <p:cNvPr id="14" name="Resim 13"/>
          <p:cNvPicPr>
            <a:picLocks noChangeAspect="1"/>
          </p:cNvPicPr>
          <p:nvPr/>
        </p:nvPicPr>
        <p:blipFill>
          <a:blip r:embed="rId5"/>
          <a:stretch>
            <a:fillRect/>
          </a:stretch>
        </p:blipFill>
        <p:spPr>
          <a:xfrm>
            <a:off x="8951094" y="2289777"/>
            <a:ext cx="2790620" cy="3340736"/>
          </a:xfrm>
          <a:prstGeom prst="rect">
            <a:avLst/>
          </a:prstGeom>
        </p:spPr>
      </p:pic>
      <p:sp>
        <p:nvSpPr>
          <p:cNvPr id="15" name="Metin kutusu 14"/>
          <p:cNvSpPr txBox="1"/>
          <p:nvPr/>
        </p:nvSpPr>
        <p:spPr>
          <a:xfrm>
            <a:off x="1528850" y="2614508"/>
            <a:ext cx="917310" cy="403957"/>
          </a:xfrm>
          <a:prstGeom prst="rect">
            <a:avLst/>
          </a:prstGeom>
          <a:noFill/>
        </p:spPr>
        <p:txBody>
          <a:bodyPr wrap="square" rtlCol="0">
            <a:spAutoFit/>
          </a:bodyPr>
          <a:lstStyle/>
          <a:p>
            <a:r>
              <a:rPr lang="tr-TR" sz="2025" b="1" dirty="0"/>
              <a:t>TYT</a:t>
            </a:r>
          </a:p>
        </p:txBody>
      </p:sp>
      <p:sp>
        <p:nvSpPr>
          <p:cNvPr id="16" name="Metin kutusu 15"/>
          <p:cNvSpPr txBox="1"/>
          <p:nvPr/>
        </p:nvSpPr>
        <p:spPr>
          <a:xfrm>
            <a:off x="4382703" y="2614508"/>
            <a:ext cx="917310" cy="403957"/>
          </a:xfrm>
          <a:prstGeom prst="rect">
            <a:avLst/>
          </a:prstGeom>
          <a:noFill/>
        </p:spPr>
        <p:txBody>
          <a:bodyPr wrap="square" rtlCol="0">
            <a:spAutoFit/>
          </a:bodyPr>
          <a:lstStyle/>
          <a:p>
            <a:r>
              <a:rPr lang="tr-TR" sz="2025" b="1" dirty="0"/>
              <a:t>AYT</a:t>
            </a:r>
          </a:p>
        </p:txBody>
      </p:sp>
      <p:sp>
        <p:nvSpPr>
          <p:cNvPr id="17" name="Metin kutusu 16"/>
          <p:cNvSpPr txBox="1"/>
          <p:nvPr/>
        </p:nvSpPr>
        <p:spPr>
          <a:xfrm>
            <a:off x="7208065" y="2614508"/>
            <a:ext cx="917310" cy="403957"/>
          </a:xfrm>
          <a:prstGeom prst="rect">
            <a:avLst/>
          </a:prstGeom>
          <a:noFill/>
        </p:spPr>
        <p:txBody>
          <a:bodyPr wrap="square" rtlCol="0">
            <a:spAutoFit/>
          </a:bodyPr>
          <a:lstStyle/>
          <a:p>
            <a:r>
              <a:rPr lang="tr-TR" sz="2025" b="1" dirty="0"/>
              <a:t>YDT</a:t>
            </a:r>
          </a:p>
        </p:txBody>
      </p:sp>
      <p:sp>
        <p:nvSpPr>
          <p:cNvPr id="18" name="Metin kutusu 17"/>
          <p:cNvSpPr txBox="1"/>
          <p:nvPr/>
        </p:nvSpPr>
        <p:spPr>
          <a:xfrm>
            <a:off x="9887749" y="2634201"/>
            <a:ext cx="917310" cy="300082"/>
          </a:xfrm>
          <a:prstGeom prst="rect">
            <a:avLst/>
          </a:prstGeom>
          <a:noFill/>
        </p:spPr>
        <p:txBody>
          <a:bodyPr wrap="square" rtlCol="0">
            <a:spAutoFit/>
          </a:bodyPr>
          <a:lstStyle/>
          <a:p>
            <a:r>
              <a:rPr lang="tr-TR" sz="1350" b="1" dirty="0"/>
              <a:t>OTURUM</a:t>
            </a:r>
          </a:p>
        </p:txBody>
      </p:sp>
      <p:pic>
        <p:nvPicPr>
          <p:cNvPr id="28" name="Resim 27"/>
          <p:cNvPicPr>
            <a:picLocks noChangeAspect="1"/>
          </p:cNvPicPr>
          <p:nvPr/>
        </p:nvPicPr>
        <p:blipFill>
          <a:blip r:embed="rId6"/>
          <a:stretch>
            <a:fillRect/>
          </a:stretch>
        </p:blipFill>
        <p:spPr>
          <a:xfrm rot="10800000">
            <a:off x="278699" y="1051549"/>
            <a:ext cx="3415742" cy="1360387"/>
          </a:xfrm>
          <a:prstGeom prst="rect">
            <a:avLst/>
          </a:prstGeom>
        </p:spPr>
      </p:pic>
      <p:sp>
        <p:nvSpPr>
          <p:cNvPr id="24" name="Metin kutusu 23"/>
          <p:cNvSpPr txBox="1"/>
          <p:nvPr/>
        </p:nvSpPr>
        <p:spPr>
          <a:xfrm>
            <a:off x="437903" y="1472107"/>
            <a:ext cx="2008257" cy="507831"/>
          </a:xfrm>
          <a:prstGeom prst="rect">
            <a:avLst/>
          </a:prstGeom>
          <a:noFill/>
        </p:spPr>
        <p:txBody>
          <a:bodyPr wrap="square" rtlCol="0">
            <a:spAutoFit/>
          </a:bodyPr>
          <a:lstStyle/>
          <a:p>
            <a:pPr algn="ctr"/>
            <a:r>
              <a:rPr lang="tr-TR" sz="2700" b="1" dirty="0">
                <a:solidFill>
                  <a:srgbClr val="606060"/>
                </a:solidFill>
              </a:rPr>
              <a:t>YKS NEDİR?</a:t>
            </a:r>
          </a:p>
        </p:txBody>
      </p:sp>
      <p:sp>
        <p:nvSpPr>
          <p:cNvPr id="25" name="Metin kutusu 24"/>
          <p:cNvSpPr txBox="1"/>
          <p:nvPr/>
        </p:nvSpPr>
        <p:spPr>
          <a:xfrm>
            <a:off x="3754253" y="1305246"/>
            <a:ext cx="7824934" cy="784830"/>
          </a:xfrm>
          <a:prstGeom prst="rect">
            <a:avLst/>
          </a:prstGeom>
          <a:noFill/>
          <a:ln>
            <a:solidFill>
              <a:srgbClr val="606060"/>
            </a:solidFill>
          </a:ln>
        </p:spPr>
        <p:txBody>
          <a:bodyPr wrap="square" rtlCol="0">
            <a:spAutoFit/>
          </a:bodyPr>
          <a:lstStyle/>
          <a:p>
            <a:pPr algn="ctr"/>
            <a:r>
              <a:rPr lang="tr-TR" sz="2250" b="1" dirty="0">
                <a:solidFill>
                  <a:srgbClr val="606060"/>
                </a:solidFill>
              </a:rPr>
              <a:t>2022-2023 Eğitim Ve Öğretim Yılında Uygulanacak Sınavdır. </a:t>
            </a:r>
          </a:p>
          <a:p>
            <a:pPr algn="ctr"/>
            <a:r>
              <a:rPr lang="tr-TR" sz="2250" b="1" dirty="0">
                <a:solidFill>
                  <a:srgbClr val="606060"/>
                </a:solidFill>
              </a:rPr>
              <a:t>3 Oturum Şeklinde Uygulanacaktır.</a:t>
            </a:r>
          </a:p>
        </p:txBody>
      </p:sp>
      <p:sp>
        <p:nvSpPr>
          <p:cNvPr id="29" name="Metin kutusu 28"/>
          <p:cNvSpPr txBox="1"/>
          <p:nvPr/>
        </p:nvSpPr>
        <p:spPr>
          <a:xfrm>
            <a:off x="663674" y="3650163"/>
            <a:ext cx="2312221" cy="1338828"/>
          </a:xfrm>
          <a:prstGeom prst="rect">
            <a:avLst/>
          </a:prstGeom>
          <a:noFill/>
        </p:spPr>
        <p:txBody>
          <a:bodyPr wrap="square" rtlCol="0">
            <a:spAutoFit/>
          </a:bodyPr>
          <a:lstStyle/>
          <a:p>
            <a:pPr algn="ctr"/>
            <a:r>
              <a:rPr lang="tr-TR" sz="2025" b="1" dirty="0"/>
              <a:t>TYT SINAVI </a:t>
            </a:r>
          </a:p>
          <a:p>
            <a:pPr algn="ctr"/>
            <a:r>
              <a:rPr lang="tr-TR" sz="2025" b="1" dirty="0"/>
              <a:t>CUMARTESİ GÜNÜ</a:t>
            </a:r>
          </a:p>
          <a:p>
            <a:pPr algn="ctr"/>
            <a:r>
              <a:rPr lang="tr-TR" sz="2025" b="1" dirty="0"/>
              <a:t>YAPILACAKTIR.</a:t>
            </a:r>
          </a:p>
          <a:p>
            <a:pPr algn="ctr"/>
            <a:endParaRPr lang="tr-TR" sz="2025" b="1" dirty="0"/>
          </a:p>
        </p:txBody>
      </p:sp>
      <p:sp>
        <p:nvSpPr>
          <p:cNvPr id="19" name="Metin kutusu 18"/>
          <p:cNvSpPr txBox="1"/>
          <p:nvPr/>
        </p:nvSpPr>
        <p:spPr>
          <a:xfrm>
            <a:off x="3508483" y="3650162"/>
            <a:ext cx="2312221" cy="1338828"/>
          </a:xfrm>
          <a:prstGeom prst="rect">
            <a:avLst/>
          </a:prstGeom>
          <a:noFill/>
        </p:spPr>
        <p:txBody>
          <a:bodyPr wrap="square" rtlCol="0">
            <a:spAutoFit/>
          </a:bodyPr>
          <a:lstStyle/>
          <a:p>
            <a:pPr algn="ctr"/>
            <a:r>
              <a:rPr lang="tr-TR" sz="2025" b="1" dirty="0"/>
              <a:t>AYT SINAVI </a:t>
            </a:r>
          </a:p>
          <a:p>
            <a:pPr algn="ctr"/>
            <a:r>
              <a:rPr lang="tr-TR" sz="2025" b="1" dirty="0"/>
              <a:t>PAZAR GÜNÜ</a:t>
            </a:r>
          </a:p>
          <a:p>
            <a:pPr algn="ctr"/>
            <a:r>
              <a:rPr lang="tr-TR" sz="2025" b="1" dirty="0"/>
              <a:t>YAPILACAKTIR.</a:t>
            </a:r>
          </a:p>
          <a:p>
            <a:pPr algn="ctr"/>
            <a:endParaRPr lang="tr-TR" sz="2025" b="1" dirty="0"/>
          </a:p>
        </p:txBody>
      </p:sp>
      <p:sp>
        <p:nvSpPr>
          <p:cNvPr id="20" name="Metin kutusu 19"/>
          <p:cNvSpPr txBox="1"/>
          <p:nvPr/>
        </p:nvSpPr>
        <p:spPr>
          <a:xfrm>
            <a:off x="6347326" y="3650161"/>
            <a:ext cx="2312221" cy="1338828"/>
          </a:xfrm>
          <a:prstGeom prst="rect">
            <a:avLst/>
          </a:prstGeom>
          <a:noFill/>
        </p:spPr>
        <p:txBody>
          <a:bodyPr wrap="square" rtlCol="0">
            <a:spAutoFit/>
          </a:bodyPr>
          <a:lstStyle/>
          <a:p>
            <a:pPr algn="ctr"/>
            <a:r>
              <a:rPr lang="tr-TR" sz="2025" b="1" dirty="0"/>
              <a:t>YDT SINAVI </a:t>
            </a:r>
          </a:p>
          <a:p>
            <a:pPr algn="ctr"/>
            <a:r>
              <a:rPr lang="tr-TR" sz="2025" b="1" dirty="0"/>
              <a:t>PAZAR GÜNÜ</a:t>
            </a:r>
          </a:p>
          <a:p>
            <a:pPr algn="ctr"/>
            <a:r>
              <a:rPr lang="tr-TR" sz="2025" b="1" dirty="0"/>
              <a:t>YAPILACAKTIR.</a:t>
            </a:r>
          </a:p>
          <a:p>
            <a:pPr algn="ctr"/>
            <a:endParaRPr lang="tr-TR" sz="2025" b="1" dirty="0"/>
          </a:p>
        </p:txBody>
      </p:sp>
      <p:sp>
        <p:nvSpPr>
          <p:cNvPr id="21" name="Metin kutusu 20"/>
          <p:cNvSpPr txBox="1"/>
          <p:nvPr/>
        </p:nvSpPr>
        <p:spPr>
          <a:xfrm>
            <a:off x="9184430" y="3650161"/>
            <a:ext cx="2312221" cy="1027204"/>
          </a:xfrm>
          <a:prstGeom prst="rect">
            <a:avLst/>
          </a:prstGeom>
          <a:noFill/>
        </p:spPr>
        <p:txBody>
          <a:bodyPr wrap="square" rtlCol="0">
            <a:spAutoFit/>
          </a:bodyPr>
          <a:lstStyle/>
          <a:p>
            <a:pPr marL="385694" indent="-385694" algn="ctr">
              <a:buAutoNum type="arabicPeriod"/>
            </a:pPr>
            <a:r>
              <a:rPr lang="tr-TR" sz="2025" b="1" dirty="0"/>
              <a:t>Oturum: TYT</a:t>
            </a:r>
          </a:p>
          <a:p>
            <a:pPr marL="385694" indent="-385694" algn="ctr">
              <a:buAutoNum type="arabicPeriod"/>
            </a:pPr>
            <a:r>
              <a:rPr lang="tr-TR" sz="2025" b="1" dirty="0"/>
              <a:t>Oturum: AYT</a:t>
            </a:r>
          </a:p>
          <a:p>
            <a:pPr marL="385694" indent="-385694" algn="ctr">
              <a:buAutoNum type="arabicPeriod"/>
            </a:pPr>
            <a:r>
              <a:rPr lang="tr-TR" sz="2025" b="1" dirty="0"/>
              <a:t>Oturum: YDT</a:t>
            </a:r>
          </a:p>
        </p:txBody>
      </p:sp>
      <p:sp>
        <p:nvSpPr>
          <p:cNvPr id="22" name="Metin kutusu 21"/>
          <p:cNvSpPr txBox="1"/>
          <p:nvPr/>
        </p:nvSpPr>
        <p:spPr>
          <a:xfrm>
            <a:off x="3216936" y="5818827"/>
            <a:ext cx="4907157" cy="334707"/>
          </a:xfrm>
          <a:prstGeom prst="rect">
            <a:avLst/>
          </a:prstGeom>
          <a:noFill/>
          <a:ln>
            <a:solidFill>
              <a:srgbClr val="606060"/>
            </a:solidFill>
          </a:ln>
        </p:spPr>
        <p:txBody>
          <a:bodyPr wrap="square" rtlCol="0">
            <a:spAutoFit/>
          </a:bodyPr>
          <a:lstStyle/>
          <a:p>
            <a:pPr algn="ctr"/>
            <a:r>
              <a:rPr lang="tr-TR" sz="1575" b="1" dirty="0">
                <a:solidFill>
                  <a:srgbClr val="606060"/>
                </a:solidFill>
              </a:rPr>
              <a:t>YDT oturumları Pazar günü öğleden sonra yapılacaktır.</a:t>
            </a:r>
          </a:p>
        </p:txBody>
      </p:sp>
    </p:spTree>
    <p:extLst>
      <p:ext uri="{BB962C8B-B14F-4D97-AF65-F5344CB8AC3E}">
        <p14:creationId xmlns:p14="http://schemas.microsoft.com/office/powerpoint/2010/main" val="2755825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380393" y="429674"/>
            <a:ext cx="5475243" cy="403957"/>
          </a:xfrm>
          <a:prstGeom prst="rect">
            <a:avLst/>
          </a:prstGeom>
          <a:solidFill>
            <a:schemeClr val="tx1">
              <a:lumMod val="75000"/>
              <a:lumOff val="25000"/>
            </a:schemeClr>
          </a:solidFill>
        </p:spPr>
        <p:txBody>
          <a:bodyPr wrap="square" rtlCol="0">
            <a:spAutoFit/>
          </a:bodyPr>
          <a:lstStyle/>
          <a:p>
            <a:pPr algn="ctr"/>
            <a:r>
              <a:rPr lang="tr-TR" sz="2025" b="1" dirty="0">
                <a:solidFill>
                  <a:schemeClr val="bg1"/>
                </a:solidFill>
                <a:effectLst>
                  <a:outerShdw blurRad="38100" dist="38100" dir="2700000" algn="tl">
                    <a:srgbClr val="000000">
                      <a:alpha val="43137"/>
                    </a:srgbClr>
                  </a:outerShdw>
                </a:effectLst>
              </a:rPr>
              <a:t>TEMEL YETERLİLİK TESTİ (TYT) SORU SAYILARI</a:t>
            </a:r>
          </a:p>
        </p:txBody>
      </p:sp>
      <p:pic>
        <p:nvPicPr>
          <p:cNvPr id="2" name="Resim 1"/>
          <p:cNvPicPr>
            <a:picLocks noChangeAspect="1"/>
          </p:cNvPicPr>
          <p:nvPr/>
        </p:nvPicPr>
        <p:blipFill>
          <a:blip r:embed="rId2"/>
          <a:stretch>
            <a:fillRect/>
          </a:stretch>
        </p:blipFill>
        <p:spPr>
          <a:xfrm>
            <a:off x="416960" y="1749400"/>
            <a:ext cx="11402110" cy="3644835"/>
          </a:xfrm>
          <a:prstGeom prst="rect">
            <a:avLst/>
          </a:prstGeom>
        </p:spPr>
      </p:pic>
      <p:sp>
        <p:nvSpPr>
          <p:cNvPr id="3" name="Metin kutusu 2"/>
          <p:cNvSpPr txBox="1"/>
          <p:nvPr/>
        </p:nvSpPr>
        <p:spPr>
          <a:xfrm>
            <a:off x="1296253" y="2412848"/>
            <a:ext cx="1097993" cy="403957"/>
          </a:xfrm>
          <a:prstGeom prst="rect">
            <a:avLst/>
          </a:prstGeom>
          <a:noFill/>
        </p:spPr>
        <p:txBody>
          <a:bodyPr wrap="square" rtlCol="0">
            <a:spAutoFit/>
          </a:bodyPr>
          <a:lstStyle/>
          <a:p>
            <a:pPr algn="ctr"/>
            <a:r>
              <a:rPr lang="tr-TR" sz="2025" b="1" dirty="0"/>
              <a:t>TÜRKÇE</a:t>
            </a:r>
          </a:p>
        </p:txBody>
      </p:sp>
      <p:sp>
        <p:nvSpPr>
          <p:cNvPr id="23" name="Metin kutusu 22"/>
          <p:cNvSpPr txBox="1"/>
          <p:nvPr/>
        </p:nvSpPr>
        <p:spPr>
          <a:xfrm>
            <a:off x="4080614" y="2274376"/>
            <a:ext cx="1325955" cy="715581"/>
          </a:xfrm>
          <a:prstGeom prst="rect">
            <a:avLst/>
          </a:prstGeom>
          <a:noFill/>
        </p:spPr>
        <p:txBody>
          <a:bodyPr wrap="square" rtlCol="0">
            <a:spAutoFit/>
          </a:bodyPr>
          <a:lstStyle/>
          <a:p>
            <a:pPr algn="ctr"/>
            <a:r>
              <a:rPr lang="tr-TR" sz="2025" b="1" dirty="0"/>
              <a:t>SOSYAL</a:t>
            </a:r>
            <a:br>
              <a:rPr lang="tr-TR" sz="2025" b="1" dirty="0"/>
            </a:br>
            <a:r>
              <a:rPr lang="tr-TR" sz="2025" b="1" dirty="0"/>
              <a:t>BİLİMLER</a:t>
            </a:r>
          </a:p>
        </p:txBody>
      </p:sp>
      <p:sp>
        <p:nvSpPr>
          <p:cNvPr id="26" name="Metin kutusu 25"/>
          <p:cNvSpPr txBox="1"/>
          <p:nvPr/>
        </p:nvSpPr>
        <p:spPr>
          <a:xfrm>
            <a:off x="6767683" y="2412848"/>
            <a:ext cx="1585398" cy="403957"/>
          </a:xfrm>
          <a:prstGeom prst="rect">
            <a:avLst/>
          </a:prstGeom>
          <a:noFill/>
        </p:spPr>
        <p:txBody>
          <a:bodyPr wrap="square" rtlCol="0">
            <a:spAutoFit/>
          </a:bodyPr>
          <a:lstStyle/>
          <a:p>
            <a:pPr algn="ctr"/>
            <a:r>
              <a:rPr lang="tr-TR" sz="2025" b="1" dirty="0"/>
              <a:t>MATEMATİK</a:t>
            </a:r>
          </a:p>
        </p:txBody>
      </p:sp>
      <p:sp>
        <p:nvSpPr>
          <p:cNvPr id="27" name="Metin kutusu 26"/>
          <p:cNvSpPr txBox="1"/>
          <p:nvPr/>
        </p:nvSpPr>
        <p:spPr>
          <a:xfrm>
            <a:off x="9598917" y="2274374"/>
            <a:ext cx="1585398" cy="715581"/>
          </a:xfrm>
          <a:prstGeom prst="rect">
            <a:avLst/>
          </a:prstGeom>
          <a:noFill/>
        </p:spPr>
        <p:txBody>
          <a:bodyPr wrap="square" rtlCol="0">
            <a:spAutoFit/>
          </a:bodyPr>
          <a:lstStyle/>
          <a:p>
            <a:pPr algn="ctr"/>
            <a:r>
              <a:rPr lang="tr-TR" sz="2025" b="1" dirty="0"/>
              <a:t>FEN</a:t>
            </a:r>
            <a:br>
              <a:rPr lang="tr-TR" sz="2025" b="1" dirty="0"/>
            </a:br>
            <a:r>
              <a:rPr lang="tr-TR" sz="2025" b="1" dirty="0"/>
              <a:t>BİLİMLERİ</a:t>
            </a:r>
          </a:p>
        </p:txBody>
      </p:sp>
      <p:sp>
        <p:nvSpPr>
          <p:cNvPr id="30" name="Metin kutusu 29"/>
          <p:cNvSpPr txBox="1"/>
          <p:nvPr/>
        </p:nvSpPr>
        <p:spPr>
          <a:xfrm>
            <a:off x="1914740" y="3421773"/>
            <a:ext cx="1097993" cy="728405"/>
          </a:xfrm>
          <a:prstGeom prst="rect">
            <a:avLst/>
          </a:prstGeom>
          <a:noFill/>
        </p:spPr>
        <p:txBody>
          <a:bodyPr wrap="square" rtlCol="0">
            <a:spAutoFit/>
          </a:bodyPr>
          <a:lstStyle/>
          <a:p>
            <a:pPr algn="ctr">
              <a:spcBef>
                <a:spcPts val="112"/>
              </a:spcBef>
            </a:pPr>
            <a:r>
              <a:rPr lang="tr-TR" sz="2025" b="1" dirty="0"/>
              <a:t>40</a:t>
            </a:r>
          </a:p>
          <a:p>
            <a:pPr algn="ctr">
              <a:spcBef>
                <a:spcPts val="112"/>
              </a:spcBef>
            </a:pPr>
            <a:r>
              <a:rPr lang="tr-TR" sz="2025" b="1" dirty="0"/>
              <a:t>Soru</a:t>
            </a:r>
          </a:p>
        </p:txBody>
      </p:sp>
      <p:sp>
        <p:nvSpPr>
          <p:cNvPr id="31" name="Metin kutusu 30"/>
          <p:cNvSpPr txBox="1"/>
          <p:nvPr/>
        </p:nvSpPr>
        <p:spPr>
          <a:xfrm>
            <a:off x="7560382" y="3421771"/>
            <a:ext cx="1097993" cy="728405"/>
          </a:xfrm>
          <a:prstGeom prst="rect">
            <a:avLst/>
          </a:prstGeom>
          <a:noFill/>
        </p:spPr>
        <p:txBody>
          <a:bodyPr wrap="square" rtlCol="0">
            <a:spAutoFit/>
          </a:bodyPr>
          <a:lstStyle/>
          <a:p>
            <a:pPr algn="ctr">
              <a:spcBef>
                <a:spcPts val="112"/>
              </a:spcBef>
            </a:pPr>
            <a:r>
              <a:rPr lang="tr-TR" sz="2025" b="1" dirty="0"/>
              <a:t>40</a:t>
            </a:r>
          </a:p>
          <a:p>
            <a:pPr algn="ctr">
              <a:spcBef>
                <a:spcPts val="112"/>
              </a:spcBef>
            </a:pPr>
            <a:r>
              <a:rPr lang="tr-TR" sz="2025" b="1" dirty="0"/>
              <a:t>Soru</a:t>
            </a:r>
          </a:p>
        </p:txBody>
      </p:sp>
      <p:sp>
        <p:nvSpPr>
          <p:cNvPr id="32" name="Metin kutusu 31"/>
          <p:cNvSpPr txBox="1"/>
          <p:nvPr/>
        </p:nvSpPr>
        <p:spPr>
          <a:xfrm>
            <a:off x="4737561" y="3457093"/>
            <a:ext cx="1097993" cy="728405"/>
          </a:xfrm>
          <a:prstGeom prst="rect">
            <a:avLst/>
          </a:prstGeom>
          <a:noFill/>
        </p:spPr>
        <p:txBody>
          <a:bodyPr wrap="square" rtlCol="0">
            <a:spAutoFit/>
          </a:bodyPr>
          <a:lstStyle/>
          <a:p>
            <a:pPr algn="ctr">
              <a:spcBef>
                <a:spcPts val="112"/>
              </a:spcBef>
            </a:pPr>
            <a:r>
              <a:rPr lang="tr-TR" sz="2025" b="1" dirty="0"/>
              <a:t>20</a:t>
            </a:r>
          </a:p>
          <a:p>
            <a:pPr algn="ctr">
              <a:spcBef>
                <a:spcPts val="112"/>
              </a:spcBef>
            </a:pPr>
            <a:r>
              <a:rPr lang="tr-TR" sz="2025" b="1" dirty="0"/>
              <a:t>Soru</a:t>
            </a:r>
          </a:p>
        </p:txBody>
      </p:sp>
      <p:sp>
        <p:nvSpPr>
          <p:cNvPr id="33" name="Metin kutusu 32"/>
          <p:cNvSpPr txBox="1"/>
          <p:nvPr/>
        </p:nvSpPr>
        <p:spPr>
          <a:xfrm>
            <a:off x="10419413" y="3421770"/>
            <a:ext cx="1097993" cy="728405"/>
          </a:xfrm>
          <a:prstGeom prst="rect">
            <a:avLst/>
          </a:prstGeom>
          <a:noFill/>
        </p:spPr>
        <p:txBody>
          <a:bodyPr wrap="square" rtlCol="0">
            <a:spAutoFit/>
          </a:bodyPr>
          <a:lstStyle/>
          <a:p>
            <a:pPr algn="ctr">
              <a:spcBef>
                <a:spcPts val="112"/>
              </a:spcBef>
            </a:pPr>
            <a:r>
              <a:rPr lang="tr-TR" sz="2025" b="1" dirty="0"/>
              <a:t>20</a:t>
            </a:r>
          </a:p>
          <a:p>
            <a:pPr algn="ctr">
              <a:spcBef>
                <a:spcPts val="112"/>
              </a:spcBef>
            </a:pPr>
            <a:r>
              <a:rPr lang="tr-TR" sz="2025" b="1" dirty="0"/>
              <a:t>Soru</a:t>
            </a:r>
          </a:p>
        </p:txBody>
      </p:sp>
      <p:sp>
        <p:nvSpPr>
          <p:cNvPr id="34" name="Metin kutusu 33"/>
          <p:cNvSpPr txBox="1"/>
          <p:nvPr/>
        </p:nvSpPr>
        <p:spPr>
          <a:xfrm>
            <a:off x="852858" y="4393193"/>
            <a:ext cx="2413321" cy="1027204"/>
          </a:xfrm>
          <a:prstGeom prst="rect">
            <a:avLst/>
          </a:prstGeom>
          <a:noFill/>
        </p:spPr>
        <p:txBody>
          <a:bodyPr wrap="square" rtlCol="0">
            <a:spAutoFit/>
          </a:bodyPr>
          <a:lstStyle/>
          <a:p>
            <a:pPr algn="ctr"/>
            <a:r>
              <a:rPr lang="tr-TR" sz="2025" b="1" dirty="0"/>
              <a:t>Paragraf ağırlıkta sorular sorulmaktadır.</a:t>
            </a:r>
          </a:p>
        </p:txBody>
      </p:sp>
      <p:sp>
        <p:nvSpPr>
          <p:cNvPr id="35" name="Metin kutusu 34"/>
          <p:cNvSpPr txBox="1"/>
          <p:nvPr/>
        </p:nvSpPr>
        <p:spPr>
          <a:xfrm>
            <a:off x="3758416" y="4155931"/>
            <a:ext cx="2413321" cy="1338828"/>
          </a:xfrm>
          <a:prstGeom prst="rect">
            <a:avLst/>
          </a:prstGeom>
          <a:noFill/>
        </p:spPr>
        <p:txBody>
          <a:bodyPr wrap="square" rtlCol="0">
            <a:spAutoFit/>
          </a:bodyPr>
          <a:lstStyle/>
          <a:p>
            <a:r>
              <a:rPr lang="tr-TR" sz="2025" b="1" dirty="0"/>
              <a:t>Tarih: 5 Soru</a:t>
            </a:r>
          </a:p>
          <a:p>
            <a:r>
              <a:rPr lang="tr-TR" sz="2025" b="1" dirty="0"/>
              <a:t>Coğrafya: 5 Soru</a:t>
            </a:r>
          </a:p>
          <a:p>
            <a:r>
              <a:rPr lang="tr-TR" sz="2025" b="1" dirty="0"/>
              <a:t>Felsefe: 5 Soru</a:t>
            </a:r>
          </a:p>
          <a:p>
            <a:r>
              <a:rPr lang="tr-TR" sz="2025" b="1" dirty="0"/>
              <a:t>Din Kültürü: 5 Soru</a:t>
            </a:r>
          </a:p>
        </p:txBody>
      </p:sp>
      <p:sp>
        <p:nvSpPr>
          <p:cNvPr id="36" name="Metin kutusu 35"/>
          <p:cNvSpPr txBox="1"/>
          <p:nvPr/>
        </p:nvSpPr>
        <p:spPr>
          <a:xfrm>
            <a:off x="6496442" y="4226933"/>
            <a:ext cx="2413321" cy="1338828"/>
          </a:xfrm>
          <a:prstGeom prst="rect">
            <a:avLst/>
          </a:prstGeom>
          <a:noFill/>
        </p:spPr>
        <p:txBody>
          <a:bodyPr wrap="square" rtlCol="0">
            <a:spAutoFit/>
          </a:bodyPr>
          <a:lstStyle/>
          <a:p>
            <a:pPr algn="ctr"/>
            <a:r>
              <a:rPr lang="tr-TR" sz="2025" b="1" dirty="0"/>
              <a:t>Geometri soruları da Matematik testi kapsamında sorulmaktadır.</a:t>
            </a:r>
          </a:p>
        </p:txBody>
      </p:sp>
      <p:sp>
        <p:nvSpPr>
          <p:cNvPr id="37" name="Metin kutusu 36"/>
          <p:cNvSpPr txBox="1"/>
          <p:nvPr/>
        </p:nvSpPr>
        <p:spPr>
          <a:xfrm>
            <a:off x="9513191" y="4237029"/>
            <a:ext cx="2413321" cy="1027204"/>
          </a:xfrm>
          <a:prstGeom prst="rect">
            <a:avLst/>
          </a:prstGeom>
          <a:noFill/>
        </p:spPr>
        <p:txBody>
          <a:bodyPr wrap="square" rtlCol="0">
            <a:spAutoFit/>
          </a:bodyPr>
          <a:lstStyle/>
          <a:p>
            <a:r>
              <a:rPr lang="tr-TR" sz="2025" b="1" dirty="0"/>
              <a:t>Fizik: 7 Soru</a:t>
            </a:r>
          </a:p>
          <a:p>
            <a:r>
              <a:rPr lang="tr-TR" sz="2025" b="1" dirty="0"/>
              <a:t>Kimya: 7 Soru</a:t>
            </a:r>
          </a:p>
          <a:p>
            <a:r>
              <a:rPr lang="tr-TR" sz="2025" b="1" dirty="0"/>
              <a:t>Biyoloji: 6 Soru</a:t>
            </a:r>
          </a:p>
        </p:txBody>
      </p:sp>
    </p:spTree>
    <p:extLst>
      <p:ext uri="{BB962C8B-B14F-4D97-AF65-F5344CB8AC3E}">
        <p14:creationId xmlns:p14="http://schemas.microsoft.com/office/powerpoint/2010/main" val="29761262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1622</Words>
  <Application>Microsoft Office PowerPoint</Application>
  <PresentationFormat>Geniş ekran</PresentationFormat>
  <Paragraphs>674</Paragraphs>
  <Slides>26</Slides>
  <Notes>0</Notes>
  <HiddenSlides>0</HiddenSlides>
  <MMClips>0</MMClips>
  <ScaleCrop>false</ScaleCrop>
  <HeadingPairs>
    <vt:vector size="8" baseType="variant">
      <vt:variant>
        <vt:lpstr>Kullanılan Yazı Tipleri</vt:lpstr>
      </vt:variant>
      <vt:variant>
        <vt:i4>7</vt:i4>
      </vt:variant>
      <vt:variant>
        <vt:lpstr>Tema</vt:lpstr>
      </vt:variant>
      <vt:variant>
        <vt:i4>1</vt:i4>
      </vt:variant>
      <vt:variant>
        <vt:lpstr>Eklenmiş OLE Hizmet Programları</vt:lpstr>
      </vt:variant>
      <vt:variant>
        <vt:i4>2</vt:i4>
      </vt:variant>
      <vt:variant>
        <vt:lpstr>Slayt Başlıkları</vt:lpstr>
      </vt:variant>
      <vt:variant>
        <vt:i4>26</vt:i4>
      </vt:variant>
    </vt:vector>
  </HeadingPairs>
  <TitlesOfParts>
    <vt:vector size="36" baseType="lpstr">
      <vt:lpstr>Arial</vt:lpstr>
      <vt:lpstr>Calibri</vt:lpstr>
      <vt:lpstr>Calibri Light</vt:lpstr>
      <vt:lpstr>Comic Sans MS</vt:lpstr>
      <vt:lpstr>Tahoma</vt:lpstr>
      <vt:lpstr>Times New Roman</vt:lpstr>
      <vt:lpstr>Wingdings</vt:lpstr>
      <vt:lpstr>Office Teması</vt:lpstr>
      <vt:lpstr>Microsoft Clip Gallery</vt:lpstr>
      <vt:lpstr>Bit Eşlem Resmi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Team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ustkat</dc:creator>
  <cp:lastModifiedBy>ustkat</cp:lastModifiedBy>
  <cp:revision>11</cp:revision>
  <dcterms:created xsi:type="dcterms:W3CDTF">2022-09-26T06:17:39Z</dcterms:created>
  <dcterms:modified xsi:type="dcterms:W3CDTF">2022-09-26T06:43:55Z</dcterms:modified>
</cp:coreProperties>
</file>