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6"/>
  </p:notesMasterIdLst>
  <p:sldIdLst>
    <p:sldId id="372" r:id="rId2"/>
    <p:sldId id="286" r:id="rId3"/>
    <p:sldId id="373" r:id="rId4"/>
    <p:sldId id="374" r:id="rId5"/>
    <p:sldId id="375" r:id="rId6"/>
    <p:sldId id="377" r:id="rId7"/>
    <p:sldId id="379" r:id="rId8"/>
    <p:sldId id="380" r:id="rId9"/>
    <p:sldId id="381" r:id="rId10"/>
    <p:sldId id="382" r:id="rId11"/>
    <p:sldId id="383" r:id="rId12"/>
    <p:sldId id="384" r:id="rId13"/>
    <p:sldId id="385" r:id="rId14"/>
    <p:sldId id="400" r:id="rId15"/>
    <p:sldId id="439" r:id="rId16"/>
    <p:sldId id="440" r:id="rId17"/>
    <p:sldId id="397" r:id="rId18"/>
    <p:sldId id="398" r:id="rId19"/>
    <p:sldId id="308" r:id="rId20"/>
    <p:sldId id="310" r:id="rId21"/>
    <p:sldId id="311" r:id="rId22"/>
    <p:sldId id="306" r:id="rId23"/>
    <p:sldId id="401" r:id="rId24"/>
    <p:sldId id="402" r:id="rId25"/>
    <p:sldId id="404" r:id="rId26"/>
    <p:sldId id="405" r:id="rId27"/>
    <p:sldId id="406" r:id="rId28"/>
    <p:sldId id="407" r:id="rId29"/>
    <p:sldId id="408" r:id="rId30"/>
    <p:sldId id="409" r:id="rId31"/>
    <p:sldId id="411" r:id="rId32"/>
    <p:sldId id="412"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302" r:id="rId54"/>
    <p:sldId id="272"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3" autoAdjust="0"/>
    <p:restoredTop sz="68154" autoAdjust="0"/>
  </p:normalViewPr>
  <p:slideViewPr>
    <p:cSldViewPr>
      <p:cViewPr varScale="1">
        <p:scale>
          <a:sx n="92" d="100"/>
          <a:sy n="92" d="100"/>
        </p:scale>
        <p:origin x="1104" y="90"/>
      </p:cViewPr>
      <p:guideLst>
        <p:guide orient="horz" pos="2160"/>
        <p:guide pos="2880"/>
      </p:guideLst>
    </p:cSldViewPr>
  </p:slideViewPr>
  <p:outlineViewPr>
    <p:cViewPr>
      <p:scale>
        <a:sx n="33" d="100"/>
        <a:sy n="33" d="100"/>
      </p:scale>
      <p:origin x="48" y="73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AFBA9-C8E5-4A27-A8DB-1464AC0D741F}" type="datetimeFigureOut">
              <a:rPr lang="tr-TR" smtClean="0"/>
              <a:t>23.9.2024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AA82F-E591-4243-A9A3-1EE1DC4C0768}" type="slidenum">
              <a:rPr lang="tr-TR" smtClean="0"/>
              <a:t>‹#›</a:t>
            </a:fld>
            <a:endParaRPr lang="tr-TR"/>
          </a:p>
        </p:txBody>
      </p:sp>
    </p:spTree>
    <p:extLst>
      <p:ext uri="{BB962C8B-B14F-4D97-AF65-F5344CB8AC3E}">
        <p14:creationId xmlns:p14="http://schemas.microsoft.com/office/powerpoint/2010/main" val="285635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518D74-968F-4775-A2BE-7DDC0E583E3A}" type="slidenum">
              <a:rPr lang="tr-TR" altLang="tr-TR" smtClean="0">
                <a:latin typeface="Calibri" panose="020F0502020204030204" pitchFamily="34" charset="0"/>
              </a:rPr>
              <a:pPr/>
              <a:t>2</a:t>
            </a:fld>
            <a:endParaRPr lang="tr-TR" altLang="tr-TR" smtClean="0">
              <a:latin typeface="Calibri" panose="020F0502020204030204" pitchFamily="34" charset="0"/>
            </a:endParaRPr>
          </a:p>
        </p:txBody>
      </p:sp>
    </p:spTree>
    <p:extLst>
      <p:ext uri="{BB962C8B-B14F-4D97-AF65-F5344CB8AC3E}">
        <p14:creationId xmlns:p14="http://schemas.microsoft.com/office/powerpoint/2010/main" val="394478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ea typeface="ＭＳ Ｐゴシック" panose="020B0600070205080204" pitchFamily="34" charset="-128"/>
            </a:endParaRPr>
          </a:p>
        </p:txBody>
      </p:sp>
    </p:spTree>
    <p:extLst>
      <p:ext uri="{BB962C8B-B14F-4D97-AF65-F5344CB8AC3E}">
        <p14:creationId xmlns:p14="http://schemas.microsoft.com/office/powerpoint/2010/main" val="376410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3720DD-5B6D-40BF-8493-A6B52D484E6B}" type="datetimeFigureOut">
              <a:rPr lang="tr-TR" smtClean="0"/>
              <a:pPr/>
              <a:t>23.9.2024</a:t>
            </a:fld>
            <a:endParaRPr lang="tr-TR" dirty="0"/>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dirty="0"/>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02176B-0E47-46AC-8F43-DAB4B8A37D0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A23720DD-5B6D-40BF-8493-A6B52D484E6B}" type="datetimeFigureOut">
              <a:rPr lang="tr-TR" smtClean="0"/>
              <a:pPr/>
              <a:t>23.9.2024</a:t>
            </a:fld>
            <a:endParaRPr lang="tr-TR" dirty="0"/>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dirty="0"/>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3720DD-5B6D-40BF-8493-A6B52D484E6B}" type="datetimeFigureOut">
              <a:rPr lang="tr-TR" smtClean="0"/>
              <a:pPr/>
              <a:t>23.9.2024</a:t>
            </a:fld>
            <a:endParaRPr lang="tr-TR" dirty="0"/>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dirty="0"/>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F302176B-0E47-46AC-8F43-DAB4B8A37D0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8" name="Altbilgi Yer Tutucusu 7"/>
          <p:cNvSpPr>
            <a:spLocks noGrp="1"/>
          </p:cNvSpPr>
          <p:nvPr>
            <p:ph type="ftr" sz="quarter" idx="11"/>
          </p:nvPr>
        </p:nvSpPr>
        <p:spPr/>
        <p:txBody>
          <a:bodyPr/>
          <a:lstStyle>
            <a:extLst/>
          </a:lstStyle>
          <a:p>
            <a:endParaRPr lang="tr-TR" dirty="0"/>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4" name="Altbilgi Yer Tutucusu 3"/>
          <p:cNvSpPr>
            <a:spLocks noGrp="1"/>
          </p:cNvSpPr>
          <p:nvPr>
            <p:ph type="ftr" sz="quarter" idx="11"/>
          </p:nvPr>
        </p:nvSpPr>
        <p:spPr/>
        <p:txBody>
          <a:bodyPr/>
          <a:lstStyle>
            <a:extLst/>
          </a:lstStyle>
          <a:p>
            <a:endParaRPr lang="tr-TR" dirty="0"/>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A23720DD-5B6D-40BF-8493-A6B52D484E6B}" type="datetimeFigureOut">
              <a:rPr lang="tr-TR" smtClean="0"/>
              <a:pPr/>
              <a:t>23.9.2024</a:t>
            </a:fld>
            <a:endParaRPr lang="tr-TR" dirty="0"/>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dirty="0"/>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23.9.2024</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dirty="0"/>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3720DD-5B6D-40BF-8493-A6B52D484E6B}" type="datetimeFigureOut">
              <a:rPr lang="tr-TR" smtClean="0"/>
              <a:pPr/>
              <a:t>23.9.2024</a:t>
            </a:fld>
            <a:endParaRPr lang="tr-TR" dirty="0"/>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dirty="0"/>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karamanfen.meb.k12.tr/" TargetMode="Externa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30444" y="4221088"/>
            <a:ext cx="9144000" cy="2232248"/>
          </a:xfrm>
        </p:spPr>
        <p:txBody>
          <a:bodyPr>
            <a:normAutofit fontScale="47500" lnSpcReduction="20000"/>
          </a:bodyPr>
          <a:lstStyle/>
          <a:p>
            <a:pPr marL="68580" indent="0">
              <a:buNone/>
            </a:pPr>
            <a:endParaRPr lang="tr-TR" sz="3100" b="1" dirty="0" smtClean="0">
              <a:solidFill>
                <a:srgbClr val="FF0000"/>
              </a:solidFill>
            </a:endParaRPr>
          </a:p>
          <a:p>
            <a:pPr marL="68580" indent="0">
              <a:buNone/>
            </a:pPr>
            <a:endParaRPr lang="tr-TR" sz="3100" b="1" dirty="0">
              <a:solidFill>
                <a:srgbClr val="FF0000"/>
              </a:solidFill>
            </a:endParaRPr>
          </a:p>
          <a:p>
            <a:pPr marL="68580" indent="0">
              <a:buNone/>
            </a:pPr>
            <a:r>
              <a:rPr lang="tr-TR" sz="3100" b="1" dirty="0" smtClean="0">
                <a:solidFill>
                  <a:srgbClr val="FF0000"/>
                </a:solidFill>
              </a:rPr>
              <a:t>                               Abdullah ŞENCAN</a:t>
            </a:r>
          </a:p>
          <a:p>
            <a:pPr marL="68580" indent="0">
              <a:buNone/>
            </a:pPr>
            <a:endParaRPr lang="tr-TR" sz="2100" b="1" dirty="0" smtClean="0">
              <a:solidFill>
                <a:srgbClr val="FF0000"/>
              </a:solidFill>
            </a:endParaRPr>
          </a:p>
          <a:p>
            <a:pPr marL="68580" indent="0">
              <a:buNone/>
            </a:pPr>
            <a:r>
              <a:rPr lang="tr-TR" sz="3100" b="1" dirty="0" smtClean="0">
                <a:solidFill>
                  <a:srgbClr val="FF0000"/>
                </a:solidFill>
              </a:rPr>
              <a:t>                   Psikolojik Danışmanlık ve Rehberlik</a:t>
            </a:r>
          </a:p>
          <a:p>
            <a:pPr marL="68580" indent="0" algn="ctr">
              <a:buNone/>
            </a:pPr>
            <a:endParaRPr lang="tr-TR" sz="4400" dirty="0"/>
          </a:p>
          <a:p>
            <a:pPr marL="68580" indent="0" algn="ctr">
              <a:buNone/>
            </a:pPr>
            <a:endParaRPr lang="tr-TR" sz="4400" dirty="0" smtClean="0"/>
          </a:p>
          <a:p>
            <a:pPr marL="68580" indent="0" algn="ctr">
              <a:buNone/>
            </a:pPr>
            <a:endParaRPr lang="tr-TR" sz="4400" dirty="0"/>
          </a:p>
          <a:p>
            <a:pPr marL="68580" indent="0" algn="ctr">
              <a:buNone/>
            </a:pPr>
            <a:r>
              <a:rPr lang="tr-TR" sz="4400" dirty="0" smtClean="0"/>
              <a:t>Karaman Türkiye Odalar Ve Borsalar Birli</a:t>
            </a:r>
            <a:r>
              <a:rPr lang="tr-TR" sz="3600" dirty="0" smtClean="0"/>
              <a:t>ğ</a:t>
            </a:r>
            <a:r>
              <a:rPr lang="tr-TR" sz="4400" dirty="0" smtClean="0"/>
              <a:t>i Fen Lisesi </a:t>
            </a:r>
          </a:p>
          <a:p>
            <a:pPr marL="68580" indent="0" algn="ctr">
              <a:buNone/>
            </a:pPr>
            <a:r>
              <a:rPr lang="tr-TR" sz="4400" dirty="0" smtClean="0"/>
              <a:t>9. Sınıf Uyum Programı</a:t>
            </a:r>
          </a:p>
        </p:txBody>
      </p:sp>
      <p:pic>
        <p:nvPicPr>
          <p:cNvPr id="7" name="Resim Yer Tutucusu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486" r="12486"/>
          <a:stretch>
            <a:fillRect/>
          </a:stretch>
        </p:blipFill>
        <p:spPr>
          <a:xfrm>
            <a:off x="0" y="0"/>
            <a:ext cx="9144000" cy="4221088"/>
          </a:xfrm>
        </p:spPr>
      </p:pic>
    </p:spTree>
    <p:extLst>
      <p:ext uri="{BB962C8B-B14F-4D97-AF65-F5344CB8AC3E}">
        <p14:creationId xmlns:p14="http://schemas.microsoft.com/office/powerpoint/2010/main" val="211655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circle(in)">
                                      <p:cBhvr>
                                        <p:cTn id="17" dur="20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ircle(in)">
                                      <p:cBhvr>
                                        <p:cTn id="22" dur="20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knisyen\Desktop\01181814_2020_kazananlar5_CalYYma_Yuzeyi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7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2913" y="5236165"/>
            <a:ext cx="9144000" cy="1484784"/>
          </a:xfrm>
        </p:spPr>
        <p:txBody>
          <a:bodyPr>
            <a:noAutofit/>
          </a:bodyPr>
          <a:lstStyle/>
          <a:p>
            <a:pPr algn="ctr"/>
            <a:endParaRPr lang="tr-TR" sz="2800" dirty="0" smtClean="0">
              <a:latin typeface="Open Sans"/>
            </a:endParaRPr>
          </a:p>
          <a:p>
            <a:pPr algn="ctr"/>
            <a:r>
              <a:rPr lang="tr-TR" sz="3600" dirty="0" smtClean="0">
                <a:latin typeface="Open Sans"/>
              </a:rPr>
              <a:t>ÖĞRENCİMİZ ÖZENÇ </a:t>
            </a:r>
            <a:r>
              <a:rPr lang="tr-TR" sz="3600" dirty="0">
                <a:latin typeface="Open Sans"/>
              </a:rPr>
              <a:t>UĞUR</a:t>
            </a:r>
            <a:r>
              <a:rPr lang="tr-TR" sz="3600" dirty="0" smtClean="0">
                <a:latin typeface="Open Sans"/>
              </a:rPr>
              <a:t> </a:t>
            </a:r>
            <a:r>
              <a:rPr lang="tr-TR" sz="3600" dirty="0">
                <a:latin typeface="Open Sans"/>
              </a:rPr>
              <a:t>TÜRKİYE </a:t>
            </a:r>
            <a:r>
              <a:rPr lang="tr-TR" sz="3600" dirty="0" smtClean="0">
                <a:latin typeface="Open Sans"/>
              </a:rPr>
              <a:t>53.sü olmuştur.</a:t>
            </a:r>
            <a:endParaRPr lang="tr-TR" sz="3600" dirty="0">
              <a:latin typeface="Open Sans"/>
            </a:endParaRPr>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819" r="12819"/>
          <a:stretch>
            <a:fillRect/>
          </a:stretch>
        </p:blipFill>
        <p:spPr>
          <a:xfrm>
            <a:off x="53752" y="969651"/>
            <a:ext cx="9036496" cy="4266514"/>
          </a:xfrm>
        </p:spPr>
      </p:pic>
      <p:sp>
        <p:nvSpPr>
          <p:cNvPr id="4" name="Dikdörtgen 3"/>
          <p:cNvSpPr/>
          <p:nvPr/>
        </p:nvSpPr>
        <p:spPr>
          <a:xfrm>
            <a:off x="0" y="1604"/>
            <a:ext cx="8172400" cy="830997"/>
          </a:xfrm>
          <a:prstGeom prst="rect">
            <a:avLst/>
          </a:prstGeom>
        </p:spPr>
        <p:txBody>
          <a:bodyPr wrap="square">
            <a:spAutoFit/>
          </a:bodyPr>
          <a:lstStyle/>
          <a:p>
            <a:r>
              <a:rPr lang="tr-TR" sz="2400" b="1" dirty="0"/>
              <a:t>Her yıl ÖSYM sınavında Karaman'ın en başarılı okulu olma özelliğine sahiptir.</a:t>
            </a:r>
            <a:endParaRPr lang="tr-TR" sz="2400" dirty="0"/>
          </a:p>
        </p:txBody>
      </p:sp>
    </p:spTree>
    <p:extLst>
      <p:ext uri="{BB962C8B-B14F-4D97-AF65-F5344CB8AC3E}">
        <p14:creationId xmlns:p14="http://schemas.microsoft.com/office/powerpoint/2010/main" val="172840992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 b="19"/>
          <a:stretch>
            <a:fillRect/>
          </a:stretch>
        </p:blipFill>
        <p:spPr>
          <a:xfrm>
            <a:off x="0" y="44624"/>
            <a:ext cx="9144000" cy="6768752"/>
          </a:xfrm>
        </p:spPr>
      </p:pic>
    </p:spTree>
    <p:extLst>
      <p:ext uri="{BB962C8B-B14F-4D97-AF65-F5344CB8AC3E}">
        <p14:creationId xmlns:p14="http://schemas.microsoft.com/office/powerpoint/2010/main" val="871641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12486" r="12486"/>
          <a:stretch>
            <a:fillRect/>
          </a:stretch>
        </p:blipFill>
        <p:spPr>
          <a:xfrm>
            <a:off x="107504" y="116632"/>
            <a:ext cx="8912366" cy="6624736"/>
          </a:xfrm>
        </p:spPr>
      </p:pic>
    </p:spTree>
    <p:extLst>
      <p:ext uri="{BB962C8B-B14F-4D97-AF65-F5344CB8AC3E}">
        <p14:creationId xmlns:p14="http://schemas.microsoft.com/office/powerpoint/2010/main" val="875961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875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0338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0549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Projelerimiz</a:t>
            </a:r>
            <a:endParaRPr lang="tr-TR" dirty="0"/>
          </a:p>
        </p:txBody>
      </p:sp>
      <p:sp>
        <p:nvSpPr>
          <p:cNvPr id="3" name="İçerik Yer Tutucusu 2"/>
          <p:cNvSpPr>
            <a:spLocks noGrp="1"/>
          </p:cNvSpPr>
          <p:nvPr>
            <p:ph idx="1"/>
          </p:nvPr>
        </p:nvSpPr>
        <p:spPr>
          <a:xfrm>
            <a:off x="323528" y="1609416"/>
            <a:ext cx="7848872" cy="4846320"/>
          </a:xfrm>
        </p:spPr>
        <p:txBody>
          <a:bodyPr>
            <a:normAutofit fontScale="92500"/>
          </a:bodyPr>
          <a:lstStyle/>
          <a:p>
            <a:pPr marL="0" indent="0">
              <a:buNone/>
            </a:pPr>
            <a:r>
              <a:rPr lang="tr-TR" b="1" dirty="0"/>
              <a:t>Proje okulları arasında her yıl düzenlenen bilim kampında, 2019 yılında fizik alanında yapmış olduğu “Aydın Yol Projesi” ile Türkiye birinciliğini almıştır. </a:t>
            </a:r>
            <a:endParaRPr lang="tr-TR" b="1" dirty="0" smtClean="0"/>
          </a:p>
          <a:p>
            <a:pPr marL="0" indent="0">
              <a:buNone/>
            </a:pPr>
            <a:endParaRPr lang="tr-TR" b="1" dirty="0"/>
          </a:p>
          <a:p>
            <a:pPr marL="0" indent="0">
              <a:buNone/>
            </a:pPr>
            <a:r>
              <a:rPr lang="tr-TR" b="1" dirty="0" smtClean="0"/>
              <a:t>Yine </a:t>
            </a:r>
            <a:r>
              <a:rPr lang="tr-TR" b="1" dirty="0"/>
              <a:t>Biyolojide sistem alanında düzenlenen ulusal çaptaki yarışmada Türkiye birincisi olmuştur. </a:t>
            </a:r>
            <a:endParaRPr lang="tr-TR" b="1" dirty="0" smtClean="0"/>
          </a:p>
          <a:p>
            <a:pPr marL="0" indent="0">
              <a:buNone/>
            </a:pPr>
            <a:endParaRPr lang="tr-TR" b="1" dirty="0"/>
          </a:p>
          <a:p>
            <a:pPr marL="0" indent="0">
              <a:buNone/>
            </a:pPr>
            <a:r>
              <a:rPr lang="tr-TR" b="1" dirty="0" smtClean="0"/>
              <a:t>Bunların </a:t>
            </a:r>
            <a:r>
              <a:rPr lang="tr-TR" b="1" dirty="0"/>
              <a:t>yanında, 4004 - 4006 - 4007 TÜBİTAK bilim fuarlarına, çeşitli projelerle düzenli olarak katılmaktadır. Ayrıca son 3 yıldır Fen liselerinin kendi aralarında düzenlediği bilim kongrelerinde de görev almaktadır.</a:t>
            </a:r>
            <a:endParaRPr lang="tr-TR" dirty="0"/>
          </a:p>
        </p:txBody>
      </p:sp>
    </p:spTree>
    <p:extLst>
      <p:ext uri="{BB962C8B-B14F-4D97-AF65-F5344CB8AC3E}">
        <p14:creationId xmlns:p14="http://schemas.microsoft.com/office/powerpoint/2010/main" val="338906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4821" y="0"/>
            <a:ext cx="7239000" cy="1143000"/>
          </a:xfrm>
        </p:spPr>
        <p:txBody>
          <a:bodyPr/>
          <a:lstStyle/>
          <a:p>
            <a:r>
              <a:rPr lang="tr-TR" i="1" u="sng" dirty="0" smtClean="0"/>
              <a:t>Ulaşım ve İletişim bilgileri :</a:t>
            </a:r>
            <a:endParaRPr lang="tr-TR" i="1" u="sng" dirty="0"/>
          </a:p>
        </p:txBody>
      </p:sp>
      <p:sp>
        <p:nvSpPr>
          <p:cNvPr id="3" name="İçerik Yer Tutucusu 2"/>
          <p:cNvSpPr>
            <a:spLocks noGrp="1"/>
          </p:cNvSpPr>
          <p:nvPr>
            <p:ph idx="1"/>
          </p:nvPr>
        </p:nvSpPr>
        <p:spPr/>
        <p:txBody>
          <a:bodyPr>
            <a:normAutofit fontScale="92500" lnSpcReduction="10000"/>
          </a:bodyPr>
          <a:lstStyle/>
          <a:p>
            <a:pPr marL="0" indent="0">
              <a:buNone/>
            </a:pPr>
            <a:r>
              <a:rPr lang="tr-TR" sz="2400" b="1" dirty="0"/>
              <a:t>Karaman merkez üniversite mahallesinde yer alan okulumuz, oldukça kolay ve çeşitli ulaşım imkânlarına sahiptir</a:t>
            </a:r>
            <a:r>
              <a:rPr lang="tr-TR" sz="2400" b="1" dirty="0" smtClean="0"/>
              <a:t>.</a:t>
            </a:r>
          </a:p>
          <a:p>
            <a:pPr marL="0" indent="0">
              <a:buNone/>
            </a:pPr>
            <a:endParaRPr lang="tr-TR" sz="2400" b="1" dirty="0"/>
          </a:p>
          <a:p>
            <a:pPr marL="0" indent="0">
              <a:buNone/>
            </a:pPr>
            <a:endParaRPr lang="tr-TR" sz="2400" b="1" dirty="0" smtClean="0"/>
          </a:p>
          <a:p>
            <a:pPr marL="0" indent="0">
              <a:buNone/>
            </a:pPr>
            <a:endParaRPr lang="tr-TR" sz="2400" dirty="0" smtClean="0"/>
          </a:p>
          <a:p>
            <a:pPr marL="0" indent="0">
              <a:buNone/>
            </a:pPr>
            <a:endParaRPr lang="tr-TR" sz="2400" dirty="0" smtClean="0"/>
          </a:p>
          <a:p>
            <a:pPr marL="0" indent="0">
              <a:buNone/>
            </a:pPr>
            <a:endParaRPr lang="tr-TR" sz="2400" dirty="0"/>
          </a:p>
          <a:p>
            <a:pPr marL="0" indent="0">
              <a:buNone/>
            </a:pPr>
            <a:endParaRPr lang="tr-TR" sz="2400" dirty="0"/>
          </a:p>
          <a:p>
            <a:pPr marL="0" indent="0">
              <a:buNone/>
            </a:pPr>
            <a:r>
              <a:rPr lang="tr-TR" sz="2400" b="1" dirty="0" smtClean="0">
                <a:solidFill>
                  <a:srgbClr val="FF0000"/>
                </a:solidFill>
              </a:rPr>
              <a:t>Bu slayt başta olmak üzere daha detaylı bilgileri oklumuzun web sayfasından takip edebilirsiniz. </a:t>
            </a:r>
          </a:p>
          <a:p>
            <a:pPr marL="0" indent="0">
              <a:buNone/>
            </a:pPr>
            <a:endParaRPr lang="tr-TR" sz="2400" b="1" dirty="0">
              <a:solidFill>
                <a:srgbClr val="FF0000"/>
              </a:solidFill>
            </a:endParaRPr>
          </a:p>
          <a:p>
            <a:pPr marL="0" indent="0" algn="ctr">
              <a:buNone/>
            </a:pPr>
            <a:r>
              <a:rPr lang="tr-TR" sz="2400" b="1" dirty="0" smtClean="0">
                <a:solidFill>
                  <a:srgbClr val="FF0000"/>
                </a:solidFill>
              </a:rPr>
              <a:t>http</a:t>
            </a:r>
            <a:r>
              <a:rPr lang="tr-TR" sz="2400" b="1" dirty="0">
                <a:solidFill>
                  <a:srgbClr val="FF0000"/>
                </a:solidFill>
              </a:rPr>
              <a:t>://karamanfen.meb.k12.tr</a:t>
            </a:r>
            <a:r>
              <a:rPr lang="tr-TR" sz="2400" dirty="0">
                <a:solidFill>
                  <a:srgbClr val="FF0000"/>
                </a:solidFill>
              </a:rPr>
              <a:t> </a:t>
            </a:r>
            <a:endParaRPr lang="tr-TR" sz="2400" dirty="0"/>
          </a:p>
        </p:txBody>
      </p:sp>
      <p:graphicFrame>
        <p:nvGraphicFramePr>
          <p:cNvPr id="4" name="Tablo 3"/>
          <p:cNvGraphicFramePr>
            <a:graphicFrameLocks noGrp="1"/>
          </p:cNvGraphicFramePr>
          <p:nvPr>
            <p:extLst/>
          </p:nvPr>
        </p:nvGraphicFramePr>
        <p:xfrm>
          <a:off x="455890" y="2778745"/>
          <a:ext cx="7644501" cy="2056340"/>
        </p:xfrm>
        <a:graphic>
          <a:graphicData uri="http://schemas.openxmlformats.org/drawingml/2006/table">
            <a:tbl>
              <a:tblPr/>
              <a:tblGrid>
                <a:gridCol w="2548167"/>
                <a:gridCol w="139170"/>
                <a:gridCol w="4957164"/>
              </a:tblGrid>
              <a:tr h="847059">
                <a:tc gridSpan="3">
                  <a:txBody>
                    <a:bodyPr/>
                    <a:lstStyle/>
                    <a:p>
                      <a:pPr fontAlgn="t"/>
                      <a:r>
                        <a:rPr lang="tr-TR" sz="2000" b="1" u="none" strike="noStrike" dirty="0" smtClean="0">
                          <a:solidFill>
                            <a:srgbClr val="1295D5"/>
                          </a:solidFill>
                          <a:effectLst/>
                        </a:rPr>
                        <a:t>Telefon                     </a:t>
                      </a:r>
                      <a:r>
                        <a:rPr lang="tr-TR" sz="2000" b="1" u="none" strike="noStrike" baseline="0" dirty="0" smtClean="0">
                          <a:solidFill>
                            <a:srgbClr val="1295D5"/>
                          </a:solidFill>
                          <a:effectLst/>
                        </a:rPr>
                        <a:t> </a:t>
                      </a:r>
                      <a:r>
                        <a:rPr lang="tr-TR" sz="2000" dirty="0" smtClean="0">
                          <a:effectLst/>
                        </a:rPr>
                        <a:t>:</a:t>
                      </a:r>
                      <a:r>
                        <a:rPr lang="tr-TR" sz="2000" baseline="0" dirty="0" smtClean="0">
                          <a:effectLst/>
                        </a:rPr>
                        <a:t>    </a:t>
                      </a:r>
                      <a:r>
                        <a:rPr lang="tr-TR" sz="2000" dirty="0" smtClean="0">
                          <a:effectLst/>
                        </a:rPr>
                        <a:t>Okul</a:t>
                      </a:r>
                      <a:r>
                        <a:rPr lang="tr-TR" sz="2000" baseline="0" dirty="0" smtClean="0">
                          <a:effectLst/>
                        </a:rPr>
                        <a:t> Tel           :      </a:t>
                      </a:r>
                      <a:r>
                        <a:rPr lang="fi-FI" sz="2000" dirty="0" smtClean="0">
                          <a:effectLst/>
                        </a:rPr>
                        <a:t>0 </a:t>
                      </a:r>
                      <a:r>
                        <a:rPr lang="fi-FI" sz="2000" dirty="0">
                          <a:effectLst/>
                        </a:rPr>
                        <a:t>338 228 02 36 </a:t>
                      </a:r>
                      <a:endParaRPr lang="tr-TR" sz="2000" dirty="0" smtClean="0">
                        <a:effectLst/>
                      </a:endParaRPr>
                    </a:p>
                    <a:p>
                      <a:pPr fontAlgn="t"/>
                      <a:endParaRPr lang="tr-TR" sz="2000" dirty="0" smtClean="0">
                        <a:effectLst/>
                      </a:endParaRPr>
                    </a:p>
                    <a:p>
                      <a:pPr fontAlgn="t"/>
                      <a:r>
                        <a:rPr lang="tr-TR" sz="2000" dirty="0" smtClean="0">
                          <a:effectLst/>
                        </a:rPr>
                        <a:t>                                       </a:t>
                      </a:r>
                      <a:r>
                        <a:rPr lang="fi-FI" sz="2000" dirty="0" smtClean="0">
                          <a:effectLst/>
                        </a:rPr>
                        <a:t>Pansiyon Tel</a:t>
                      </a:r>
                      <a:r>
                        <a:rPr lang="tr-TR" sz="2000" dirty="0" smtClean="0">
                          <a:effectLst/>
                        </a:rPr>
                        <a:t>     :      </a:t>
                      </a:r>
                      <a:r>
                        <a:rPr lang="fi-FI" sz="2000" dirty="0" smtClean="0">
                          <a:effectLst/>
                        </a:rPr>
                        <a:t>0 </a:t>
                      </a:r>
                      <a:r>
                        <a:rPr lang="fi-FI" sz="2000" dirty="0">
                          <a:effectLst/>
                        </a:rPr>
                        <a:t>338 228 02 37</a:t>
                      </a:r>
                    </a:p>
                  </a:txBody>
                  <a:tcPr marL="56885" marR="56885" marT="56885" marB="5688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pPr fontAlgn="t"/>
                      <a:endParaRPr lang="tr-TR" sz="2000" dirty="0">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pPr fontAlgn="t"/>
                      <a:endParaRPr lang="fi-FI" sz="2000" dirty="0">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7059">
                <a:tc>
                  <a:txBody>
                    <a:bodyPr/>
                    <a:lstStyle/>
                    <a:p>
                      <a:pPr fontAlgn="t"/>
                      <a:endParaRPr lang="tr-TR" sz="2000" b="1" u="none" strike="noStrike" dirty="0" smtClean="0">
                        <a:solidFill>
                          <a:srgbClr val="1295D5"/>
                        </a:solidFill>
                        <a:effectLst/>
                      </a:endParaRPr>
                    </a:p>
                    <a:p>
                      <a:pPr fontAlgn="t"/>
                      <a:r>
                        <a:rPr lang="tr-TR" sz="2000" b="1" u="none" strike="noStrike" dirty="0" smtClean="0">
                          <a:solidFill>
                            <a:srgbClr val="1295D5"/>
                          </a:solidFill>
                          <a:effectLst/>
                        </a:rPr>
                        <a:t>Adres</a:t>
                      </a:r>
                      <a:endParaRPr lang="tr-TR" sz="2000" b="1" u="none" strike="noStrike" dirty="0">
                        <a:solidFill>
                          <a:srgbClr val="1295D5"/>
                        </a:solidFill>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endParaRPr lang="tr-TR" sz="2000" dirty="0" smtClean="0">
                        <a:effectLst/>
                      </a:endParaRPr>
                    </a:p>
                    <a:p>
                      <a:pPr fontAlgn="t"/>
                      <a:r>
                        <a:rPr lang="tr-TR" sz="2000" dirty="0" smtClean="0">
                          <a:effectLst/>
                        </a:rPr>
                        <a:t>:</a:t>
                      </a:r>
                      <a:endParaRPr lang="tr-TR" sz="2000" dirty="0">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endParaRPr lang="tr-TR" sz="2000" dirty="0" smtClean="0">
                        <a:effectLst/>
                      </a:endParaRPr>
                    </a:p>
                    <a:p>
                      <a:pPr fontAlgn="t"/>
                      <a:r>
                        <a:rPr lang="tr-TR" sz="2000" dirty="0" smtClean="0">
                          <a:effectLst/>
                        </a:rPr>
                        <a:t>Üniversite </a:t>
                      </a:r>
                      <a:r>
                        <a:rPr lang="tr-TR" sz="2000" dirty="0" err="1">
                          <a:effectLst/>
                        </a:rPr>
                        <a:t>Mh</a:t>
                      </a:r>
                      <a:r>
                        <a:rPr lang="tr-TR" sz="2000" dirty="0">
                          <a:effectLst/>
                        </a:rPr>
                        <a:t>. Şehit Muhammet YALÇIN Bulvarı No1B 70100 Merkez / KARAMAN</a:t>
                      </a:r>
                    </a:p>
                  </a:txBody>
                  <a:tcPr marL="56885" marR="56885" marT="56885" marB="56885">
                    <a:lnL>
                      <a:noFill/>
                    </a:lnL>
                    <a:lnR>
                      <a:noFill/>
                    </a:lnR>
                    <a:lnT w="9525" cap="flat" cmpd="sng" algn="ctr">
                      <a:solidFill>
                        <a:srgbClr val="DDDDD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282423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8172400" cy="6669360"/>
          </a:xfrm>
        </p:spPr>
        <p:txBody>
          <a:bodyPr>
            <a:noAutofit/>
          </a:bodyPr>
          <a:lstStyle/>
          <a:p>
            <a:pPr>
              <a:buClr>
                <a:srgbClr val="B13F9A"/>
              </a:buClr>
            </a:pPr>
            <a:r>
              <a:rPr lang="tr-TR" sz="1800" dirty="0" smtClean="0">
                <a:solidFill>
                  <a:srgbClr val="002060"/>
                </a:solidFill>
              </a:rPr>
              <a:t>Özürsüz olarak 5 günü geçen devamsızlık durumunda başarı durumuna bakılmaksızın, Takdir ve Teşekkür Belgesi alınamayacaktır. Özürsüz 10 günü geçen devamsızlıklar ve toplamda 30 günü geçen devamsızlıklarda sınıf kalma söz konusudur.</a:t>
            </a:r>
          </a:p>
          <a:p>
            <a:pPr marL="0" indent="0">
              <a:buClr>
                <a:srgbClr val="B13F9A"/>
              </a:buClr>
              <a:buNone/>
            </a:pPr>
            <a:endParaRPr lang="tr-TR" sz="1800" dirty="0" smtClean="0">
              <a:solidFill>
                <a:srgbClr val="002060"/>
              </a:solidFill>
            </a:endParaRPr>
          </a:p>
          <a:p>
            <a:pPr>
              <a:buClr>
                <a:srgbClr val="B13F9A"/>
              </a:buClr>
            </a:pPr>
            <a:r>
              <a:rPr lang="tr-TR" sz="1800" dirty="0" smtClean="0">
                <a:solidFill>
                  <a:srgbClr val="002060"/>
                </a:solidFill>
              </a:rPr>
              <a:t> Derslere cep telefonuyla girilmeyecektir. </a:t>
            </a:r>
          </a:p>
          <a:p>
            <a:pPr>
              <a:buClr>
                <a:srgbClr val="B13F9A"/>
              </a:buClr>
            </a:pPr>
            <a:endParaRPr lang="tr-TR" sz="1800" dirty="0">
              <a:solidFill>
                <a:srgbClr val="002060"/>
              </a:solidFill>
            </a:endParaRPr>
          </a:p>
          <a:p>
            <a:pPr>
              <a:buClr>
                <a:srgbClr val="B13F9A"/>
              </a:buClr>
            </a:pPr>
            <a:r>
              <a:rPr lang="tr-TR" sz="1800" dirty="0" smtClean="0">
                <a:solidFill>
                  <a:srgbClr val="002060"/>
                </a:solidFill>
              </a:rPr>
              <a:t>OKUL ZAMAN ÇİZELGESİ</a:t>
            </a:r>
          </a:p>
          <a:p>
            <a:pPr>
              <a:buClr>
                <a:srgbClr val="B13F9A"/>
              </a:buClr>
            </a:pPr>
            <a:r>
              <a:rPr lang="tr-TR" sz="1800" dirty="0" smtClean="0">
                <a:solidFill>
                  <a:srgbClr val="002060"/>
                </a:solidFill>
              </a:rPr>
              <a:t>08.25    Toplanma saati</a:t>
            </a:r>
          </a:p>
          <a:p>
            <a:pPr>
              <a:buClr>
                <a:srgbClr val="B13F9A"/>
              </a:buClr>
            </a:pPr>
            <a:r>
              <a:rPr lang="tr-TR" sz="1800" dirty="0" smtClean="0">
                <a:solidFill>
                  <a:srgbClr val="002060"/>
                </a:solidFill>
              </a:rPr>
              <a:t>08.40    1. Dersin Başlaması</a:t>
            </a:r>
          </a:p>
          <a:p>
            <a:pPr>
              <a:buClr>
                <a:srgbClr val="B13F9A"/>
              </a:buClr>
            </a:pPr>
            <a:r>
              <a:rPr lang="tr-TR" sz="1800" dirty="0" smtClean="0">
                <a:solidFill>
                  <a:srgbClr val="002060"/>
                </a:solidFill>
              </a:rPr>
              <a:t>12.40 / 13.40   Öğle Arası</a:t>
            </a:r>
          </a:p>
          <a:p>
            <a:pPr>
              <a:buClr>
                <a:srgbClr val="B13F9A"/>
              </a:buClr>
            </a:pPr>
            <a:r>
              <a:rPr lang="tr-TR" sz="1800" dirty="0" smtClean="0">
                <a:solidFill>
                  <a:srgbClr val="002060"/>
                </a:solidFill>
              </a:rPr>
              <a:t>16.00    Ders bitimi</a:t>
            </a:r>
          </a:p>
          <a:p>
            <a:pPr>
              <a:buClr>
                <a:srgbClr val="B13F9A"/>
              </a:buClr>
            </a:pPr>
            <a:endParaRPr lang="tr-TR" sz="1800" dirty="0">
              <a:solidFill>
                <a:srgbClr val="002060"/>
              </a:solidFill>
            </a:endParaRPr>
          </a:p>
          <a:p>
            <a:pPr>
              <a:buClr>
                <a:srgbClr val="B13F9A"/>
              </a:buClr>
            </a:pPr>
            <a:r>
              <a:rPr lang="tr-TR" sz="1800" dirty="0" smtClean="0">
                <a:solidFill>
                  <a:srgbClr val="002060"/>
                </a:solidFill>
              </a:rPr>
              <a:t>Not: Ders etkinlikleri 40 dk. teneffüsler 10 dk. öğle arası 1 saattir.</a:t>
            </a:r>
          </a:p>
          <a:p>
            <a:pPr>
              <a:buClr>
                <a:srgbClr val="B13F9A"/>
              </a:buClr>
            </a:pPr>
            <a:r>
              <a:rPr lang="tr-TR" sz="1800" b="1" dirty="0"/>
              <a:t>Okulumuz, Beyaz Bayrağa sahip olmakla beraber, Beslenme Dostu okuldur. </a:t>
            </a:r>
            <a:r>
              <a:rPr lang="tr-TR" sz="1800" b="1" dirty="0" err="1" smtClean="0"/>
              <a:t>Obezite</a:t>
            </a:r>
            <a:r>
              <a:rPr lang="tr-TR" sz="1800" b="1" dirty="0" smtClean="0"/>
              <a:t> </a:t>
            </a:r>
            <a:r>
              <a:rPr lang="tr-TR" sz="1800" b="1" dirty="0"/>
              <a:t>için gerekli önlemler ve temizlik konusunda denetlemeler yapılmaktadır. Ayrıca salgın sürecinde Okulum Temiz Belgesini ilk alan okullardandır.</a:t>
            </a:r>
            <a:endParaRPr lang="tr-TR" sz="1800" dirty="0"/>
          </a:p>
          <a:p>
            <a:pPr>
              <a:buClr>
                <a:srgbClr val="B13F9A"/>
              </a:buClr>
            </a:pPr>
            <a:endParaRPr lang="tr-TR" sz="1800" dirty="0">
              <a:solidFill>
                <a:srgbClr val="002060"/>
              </a:solidFill>
            </a:endParaRPr>
          </a:p>
          <a:p>
            <a:pPr>
              <a:buNone/>
            </a:pPr>
            <a:endParaRPr lang="tr-TR" sz="2800" dirty="0"/>
          </a:p>
        </p:txBody>
      </p:sp>
    </p:spTree>
    <p:extLst>
      <p:ext uri="{BB962C8B-B14F-4D97-AF65-F5344CB8AC3E}">
        <p14:creationId xmlns:p14="http://schemas.microsoft.com/office/powerpoint/2010/main" val="2740358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2920" y="31320"/>
            <a:ext cx="7239000" cy="1143000"/>
          </a:xfrm>
          <a:solidFill>
            <a:schemeClr val="accent4">
              <a:lumMod val="60000"/>
              <a:lumOff val="40000"/>
            </a:schemeClr>
          </a:solidFill>
        </p:spPr>
        <p:txBody>
          <a:bodyPr rtlCol="0">
            <a:normAutofit/>
          </a:bodyPr>
          <a:lstStyle/>
          <a:p>
            <a:pPr algn="ctr" eaLnBrk="1" fontAlgn="auto" hangingPunct="1">
              <a:spcAft>
                <a:spcPts val="0"/>
              </a:spcAft>
              <a:defRPr/>
            </a:pPr>
            <a:r>
              <a:rPr lang="tr-TR" dirty="0" smtClean="0"/>
              <a:t>Konularımız</a:t>
            </a:r>
            <a:endParaRPr lang="tr-TR" dirty="0"/>
          </a:p>
        </p:txBody>
      </p:sp>
      <p:sp>
        <p:nvSpPr>
          <p:cNvPr id="3" name="2 İçerik Yer Tutucusu"/>
          <p:cNvSpPr>
            <a:spLocks noGrp="1"/>
          </p:cNvSpPr>
          <p:nvPr>
            <p:ph idx="1"/>
          </p:nvPr>
        </p:nvSpPr>
        <p:spPr>
          <a:xfrm>
            <a:off x="0" y="1341438"/>
            <a:ext cx="8229600" cy="5516562"/>
          </a:xfrm>
        </p:spPr>
        <p:style>
          <a:lnRef idx="2">
            <a:schemeClr val="accent4"/>
          </a:lnRef>
          <a:fillRef idx="1">
            <a:schemeClr val="lt1"/>
          </a:fillRef>
          <a:effectRef idx="0">
            <a:schemeClr val="accent4"/>
          </a:effectRef>
          <a:fontRef idx="minor">
            <a:schemeClr val="dk1"/>
          </a:fontRef>
        </p:style>
        <p:txBody>
          <a:bodyPr>
            <a:normAutofit/>
          </a:bodyPr>
          <a:lstStyle/>
          <a:p>
            <a:pPr eaLnBrk="1" hangingPunct="1">
              <a:defRPr/>
            </a:pPr>
            <a:r>
              <a:rPr lang="tr-TR" altLang="tr-TR" dirty="0" smtClean="0">
                <a:solidFill>
                  <a:srgbClr val="000000"/>
                </a:solidFill>
              </a:rPr>
              <a:t>Sınav sistemi hakkındaki en son ve güncel bilgiler</a:t>
            </a:r>
          </a:p>
          <a:p>
            <a:pPr eaLnBrk="1" hangingPunct="1">
              <a:defRPr/>
            </a:pPr>
            <a:r>
              <a:rPr lang="tr-TR" altLang="tr-TR" dirty="0" smtClean="0">
                <a:solidFill>
                  <a:srgbClr val="000000"/>
                </a:solidFill>
              </a:rPr>
              <a:t>9. sınıfı nasıl değerlendirmeliyiz?</a:t>
            </a:r>
          </a:p>
          <a:p>
            <a:pPr eaLnBrk="1" hangingPunct="1">
              <a:defRPr/>
            </a:pPr>
            <a:r>
              <a:rPr lang="tr-TR" altLang="tr-TR" dirty="0" smtClean="0">
                <a:solidFill>
                  <a:srgbClr val="000000"/>
                </a:solidFill>
              </a:rPr>
              <a:t>Sınav için gerekli ciddiyet nasıl olur.</a:t>
            </a:r>
          </a:p>
          <a:p>
            <a:pPr eaLnBrk="1" hangingPunct="1">
              <a:defRPr/>
            </a:pPr>
            <a:r>
              <a:rPr lang="tr-TR" altLang="tr-TR" dirty="0" smtClean="0">
                <a:solidFill>
                  <a:srgbClr val="000000"/>
                </a:solidFill>
              </a:rPr>
              <a:t>Denemelere gerekli önem ve zamanı ayırıyor muyum?</a:t>
            </a:r>
          </a:p>
          <a:p>
            <a:pPr eaLnBrk="1" hangingPunct="1">
              <a:defRPr/>
            </a:pPr>
            <a:r>
              <a:rPr lang="tr-TR" altLang="tr-TR" dirty="0" smtClean="0">
                <a:solidFill>
                  <a:srgbClr val="000000"/>
                </a:solidFill>
              </a:rPr>
              <a:t>Yazılılar ne kadar önemli?</a:t>
            </a:r>
          </a:p>
          <a:p>
            <a:pPr eaLnBrk="1" hangingPunct="1">
              <a:defRPr/>
            </a:pPr>
            <a:r>
              <a:rPr lang="tr-TR" altLang="tr-TR" dirty="0" smtClean="0">
                <a:solidFill>
                  <a:srgbClr val="000000"/>
                </a:solidFill>
              </a:rPr>
              <a:t>Şimdiki 12 </a:t>
            </a:r>
            <a:r>
              <a:rPr lang="tr-TR" altLang="tr-TR" dirty="0" err="1" smtClean="0">
                <a:solidFill>
                  <a:srgbClr val="000000"/>
                </a:solidFill>
              </a:rPr>
              <a:t>ler</a:t>
            </a:r>
            <a:r>
              <a:rPr lang="tr-TR" altLang="tr-TR" dirty="0" smtClean="0">
                <a:solidFill>
                  <a:srgbClr val="000000"/>
                </a:solidFill>
              </a:rPr>
              <a:t> neler tavsiye ediyor?</a:t>
            </a:r>
          </a:p>
          <a:p>
            <a:pPr eaLnBrk="1" hangingPunct="1">
              <a:defRPr/>
            </a:pPr>
            <a:r>
              <a:rPr lang="tr-TR" altLang="tr-TR" dirty="0" smtClean="0">
                <a:solidFill>
                  <a:srgbClr val="000000"/>
                </a:solidFill>
              </a:rPr>
              <a:t>Teknolojiye bağımlı mıyım?</a:t>
            </a:r>
          </a:p>
          <a:p>
            <a:pPr eaLnBrk="1" hangingPunct="1">
              <a:defRPr/>
            </a:pPr>
            <a:r>
              <a:rPr lang="tr-TR" altLang="tr-TR" dirty="0" smtClean="0">
                <a:solidFill>
                  <a:srgbClr val="000000"/>
                </a:solidFill>
              </a:rPr>
              <a:t>Meslek, sıralama, üniversite, şehir için hedeflerim neler; öğrenmek için ne yapmalıyım?</a:t>
            </a:r>
          </a:p>
          <a:p>
            <a:pPr eaLnBrk="1" hangingPunct="1">
              <a:defRPr/>
            </a:pPr>
            <a:r>
              <a:rPr lang="tr-TR" altLang="tr-TR" dirty="0" smtClean="0">
                <a:solidFill>
                  <a:srgbClr val="000000"/>
                </a:solidFill>
              </a:rPr>
              <a:t>Ve en önemlisi 12 sınıfa geldiğimde pişman olmamak için şimdiden neler yapmalıyım?</a:t>
            </a:r>
          </a:p>
        </p:txBody>
      </p:sp>
    </p:spTree>
    <p:extLst>
      <p:ext uri="{BB962C8B-B14F-4D97-AF65-F5344CB8AC3E}">
        <p14:creationId xmlns:p14="http://schemas.microsoft.com/office/powerpoint/2010/main" val="128482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3250704" cy="1143000"/>
          </a:xfrm>
        </p:spPr>
        <p:txBody>
          <a:bodyPr/>
          <a:lstStyle/>
          <a:p>
            <a:r>
              <a:rPr lang="tr-TR" sz="2400" b="0" spc="0" dirty="0" smtClean="0">
                <a:ln>
                  <a:noFill/>
                </a:ln>
                <a:solidFill>
                  <a:srgbClr val="002060"/>
                </a:solidFill>
                <a:ea typeface="+mn-ea"/>
                <a:cs typeface="+mn-cs"/>
              </a:rPr>
              <a:t>                                                               SINAVLAR</a:t>
            </a:r>
            <a:endParaRPr lang="tr-TR" dirty="0">
              <a:solidFill>
                <a:srgbClr val="002060"/>
              </a:solidFill>
            </a:endParaRPr>
          </a:p>
        </p:txBody>
      </p:sp>
      <p:sp>
        <p:nvSpPr>
          <p:cNvPr id="3" name="İçerik Yer Tutucusu 2"/>
          <p:cNvSpPr>
            <a:spLocks noGrp="1"/>
          </p:cNvSpPr>
          <p:nvPr>
            <p:ph idx="1"/>
          </p:nvPr>
        </p:nvSpPr>
        <p:spPr/>
        <p:txBody>
          <a:bodyPr>
            <a:normAutofit/>
          </a:bodyPr>
          <a:lstStyle/>
          <a:p>
            <a:pPr>
              <a:buNone/>
            </a:pPr>
            <a:r>
              <a:rPr lang="tr-TR" i="1" dirty="0" smtClean="0">
                <a:solidFill>
                  <a:srgbClr val="002060"/>
                </a:solidFill>
              </a:rPr>
              <a:t>1- </a:t>
            </a:r>
            <a:r>
              <a:rPr lang="tr-TR" i="1" dirty="0">
                <a:solidFill>
                  <a:srgbClr val="002060"/>
                </a:solidFill>
              </a:rPr>
              <a:t>Her dönem tüm sınıflar düzeyinde ders saatlerine göre belirlenen sayıda “Ortak Sınavlar” </a:t>
            </a:r>
            <a:r>
              <a:rPr lang="tr-TR" i="1" dirty="0" smtClean="0">
                <a:solidFill>
                  <a:srgbClr val="002060"/>
                </a:solidFill>
              </a:rPr>
              <a:t> yapılır. Kelebek sistemi uygulanır.</a:t>
            </a:r>
          </a:p>
          <a:p>
            <a:pPr>
              <a:buNone/>
            </a:pPr>
            <a:r>
              <a:rPr lang="tr-TR" i="1" dirty="0" smtClean="0">
                <a:solidFill>
                  <a:srgbClr val="002060"/>
                </a:solidFill>
              </a:rPr>
              <a:t>2- 9-10 </a:t>
            </a:r>
            <a:r>
              <a:rPr lang="tr-TR" i="1" dirty="0">
                <a:solidFill>
                  <a:srgbClr val="002060"/>
                </a:solidFill>
              </a:rPr>
              <a:t>ve 11.sınıflarda; Öğretim </a:t>
            </a:r>
            <a:r>
              <a:rPr lang="tr-TR" i="1" dirty="0" smtClean="0">
                <a:solidFill>
                  <a:srgbClr val="002060"/>
                </a:solidFill>
              </a:rPr>
              <a:t>yılı boyunca her ay bir deneme sınavı yapılır. Sınav sonucuna göre gerekli önlemler alınır.</a:t>
            </a:r>
          </a:p>
          <a:p>
            <a:pPr>
              <a:buNone/>
            </a:pPr>
            <a:r>
              <a:rPr lang="tr-TR" i="1" dirty="0" smtClean="0">
                <a:solidFill>
                  <a:srgbClr val="002060"/>
                </a:solidFill>
              </a:rPr>
              <a:t>3- </a:t>
            </a:r>
            <a:r>
              <a:rPr lang="tr-TR" i="1" dirty="0">
                <a:solidFill>
                  <a:srgbClr val="002060"/>
                </a:solidFill>
              </a:rPr>
              <a:t>12.sınıflarda </a:t>
            </a:r>
            <a:r>
              <a:rPr lang="tr-TR" i="1" dirty="0" smtClean="0">
                <a:solidFill>
                  <a:srgbClr val="002060"/>
                </a:solidFill>
              </a:rPr>
              <a:t>her hafta “TYT </a:t>
            </a:r>
            <a:r>
              <a:rPr lang="tr-TR" i="1" dirty="0">
                <a:solidFill>
                  <a:srgbClr val="002060"/>
                </a:solidFill>
              </a:rPr>
              <a:t>ve </a:t>
            </a:r>
            <a:r>
              <a:rPr lang="tr-TR" i="1" dirty="0" smtClean="0">
                <a:solidFill>
                  <a:srgbClr val="002060"/>
                </a:solidFill>
              </a:rPr>
              <a:t>AYT </a:t>
            </a:r>
            <a:r>
              <a:rPr lang="tr-TR" i="1" dirty="0">
                <a:solidFill>
                  <a:srgbClr val="002060"/>
                </a:solidFill>
              </a:rPr>
              <a:t>Deneme Sınavları” uygulanır. </a:t>
            </a:r>
            <a:endParaRPr lang="tr-TR" i="1" dirty="0" smtClean="0">
              <a:solidFill>
                <a:srgbClr val="002060"/>
              </a:solidFill>
            </a:endParaRPr>
          </a:p>
          <a:p>
            <a:pPr>
              <a:buNone/>
            </a:pPr>
            <a:r>
              <a:rPr lang="tr-TR" i="1" dirty="0" smtClean="0">
                <a:solidFill>
                  <a:srgbClr val="002060"/>
                </a:solidFill>
              </a:rPr>
              <a:t>4- İlk defa bu sene mezun öğrencilerimize de haftalık TYT ve AYT denemeleriyle destek sağlanacaktır.</a:t>
            </a:r>
            <a:endParaRPr lang="tr-TR" i="1" dirty="0">
              <a:solidFill>
                <a:srgbClr val="002060"/>
              </a:solidFill>
            </a:endParaRPr>
          </a:p>
        </p:txBody>
      </p:sp>
    </p:spTree>
    <p:extLst>
      <p:ext uri="{BB962C8B-B14F-4D97-AF65-F5344CB8AC3E}">
        <p14:creationId xmlns:p14="http://schemas.microsoft.com/office/powerpoint/2010/main" val="2141017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7239000" cy="1143000"/>
          </a:xfrm>
        </p:spPr>
        <p:txBody>
          <a:bodyPr>
            <a:normAutofit/>
          </a:bodyPr>
          <a:lstStyle/>
          <a:p>
            <a:r>
              <a:rPr lang="tr-TR" dirty="0"/>
              <a:t>Beklentiler ve </a:t>
            </a:r>
            <a:r>
              <a:rPr lang="tr-TR" dirty="0" smtClean="0"/>
              <a:t>endişeler</a:t>
            </a:r>
            <a:endParaRPr lang="tr-TR" dirty="0"/>
          </a:p>
        </p:txBody>
      </p:sp>
      <p:sp>
        <p:nvSpPr>
          <p:cNvPr id="3" name="İçerik Yer Tutucusu 2"/>
          <p:cNvSpPr>
            <a:spLocks noGrp="1"/>
          </p:cNvSpPr>
          <p:nvPr>
            <p:ph idx="1"/>
          </p:nvPr>
        </p:nvSpPr>
        <p:spPr>
          <a:xfrm>
            <a:off x="451241" y="1412776"/>
            <a:ext cx="7239000" cy="4846320"/>
          </a:xfrm>
        </p:spPr>
        <p:txBody>
          <a:bodyPr>
            <a:normAutofit/>
          </a:bodyPr>
          <a:lstStyle/>
          <a:p>
            <a:r>
              <a:rPr lang="tr-TR" sz="2400" dirty="0" smtClean="0"/>
              <a:t>Rehberlik servisini aktif ve verimli ve amacına uygun kullanmak</a:t>
            </a:r>
          </a:p>
          <a:p>
            <a:pPr marL="0" indent="0">
              <a:buNone/>
            </a:pPr>
            <a:endParaRPr lang="tr-TR" sz="2400" dirty="0" smtClean="0"/>
          </a:p>
          <a:p>
            <a:r>
              <a:rPr lang="tr-TR" sz="2400" dirty="0" smtClean="0"/>
              <a:t>Gösterilen başarının devamı</a:t>
            </a:r>
          </a:p>
          <a:p>
            <a:endParaRPr lang="tr-TR" sz="2400" dirty="0"/>
          </a:p>
          <a:p>
            <a:r>
              <a:rPr lang="tr-TR" sz="2400" dirty="0" smtClean="0"/>
              <a:t>Geldikleri okul ile bu okulun farkı</a:t>
            </a:r>
          </a:p>
          <a:p>
            <a:endParaRPr lang="tr-TR" sz="2400" dirty="0"/>
          </a:p>
          <a:p>
            <a:r>
              <a:rPr lang="tr-TR" sz="2400" dirty="0" smtClean="0"/>
              <a:t>Öğretmen öğrenci ilişkileri</a:t>
            </a:r>
          </a:p>
          <a:p>
            <a:endParaRPr lang="tr-TR" sz="2400" dirty="0" smtClean="0"/>
          </a:p>
          <a:p>
            <a:r>
              <a:rPr lang="tr-TR" sz="2400" dirty="0" smtClean="0"/>
              <a:t>Eğitim koçluğu ve danışman öğretmen sistemi</a:t>
            </a:r>
          </a:p>
          <a:p>
            <a:pPr marL="0" indent="0">
              <a:buNone/>
            </a:pPr>
            <a:endParaRPr lang="tr-TR" sz="2000" dirty="0" smtClean="0"/>
          </a:p>
          <a:p>
            <a:endParaRPr lang="tr-TR" sz="2000" dirty="0"/>
          </a:p>
        </p:txBody>
      </p:sp>
    </p:spTree>
    <p:extLst>
      <p:ext uri="{BB962C8B-B14F-4D97-AF65-F5344CB8AC3E}">
        <p14:creationId xmlns:p14="http://schemas.microsoft.com/office/powerpoint/2010/main" val="3565676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79580"/>
            <a:ext cx="7239000" cy="1143000"/>
          </a:xfrm>
        </p:spPr>
        <p:txBody>
          <a:bodyPr>
            <a:normAutofit/>
          </a:bodyPr>
          <a:lstStyle/>
          <a:p>
            <a:r>
              <a:rPr lang="tr-TR" dirty="0"/>
              <a:t>Beklentiler ve </a:t>
            </a:r>
            <a:r>
              <a:rPr lang="tr-TR" dirty="0" smtClean="0"/>
              <a:t>endişeler</a:t>
            </a:r>
            <a:endParaRPr lang="tr-TR" dirty="0"/>
          </a:p>
        </p:txBody>
      </p:sp>
      <p:sp>
        <p:nvSpPr>
          <p:cNvPr id="3" name="İçerik Yer Tutucusu 2"/>
          <p:cNvSpPr>
            <a:spLocks noGrp="1"/>
          </p:cNvSpPr>
          <p:nvPr>
            <p:ph idx="1"/>
          </p:nvPr>
        </p:nvSpPr>
        <p:spPr>
          <a:xfrm>
            <a:off x="467544" y="836712"/>
            <a:ext cx="7239000" cy="5566400"/>
          </a:xfrm>
        </p:spPr>
        <p:txBody>
          <a:bodyPr>
            <a:normAutofit/>
          </a:bodyPr>
          <a:lstStyle/>
          <a:p>
            <a:pPr marL="0" indent="0">
              <a:buNone/>
            </a:pPr>
            <a:endParaRPr lang="tr-TR" dirty="0" smtClean="0"/>
          </a:p>
          <a:p>
            <a:r>
              <a:rPr lang="tr-TR" dirty="0" smtClean="0"/>
              <a:t>Proje okuludur</a:t>
            </a:r>
          </a:p>
          <a:p>
            <a:r>
              <a:rPr lang="tr-TR" dirty="0" smtClean="0"/>
              <a:t>Gösterilen başarının devamı</a:t>
            </a:r>
            <a:endParaRPr lang="tr-TR" dirty="0"/>
          </a:p>
          <a:p>
            <a:r>
              <a:rPr lang="tr-TR" dirty="0" smtClean="0"/>
              <a:t>Geldikleri okul ile bu okulun farkı</a:t>
            </a:r>
            <a:endParaRPr lang="tr-TR" dirty="0"/>
          </a:p>
          <a:p>
            <a:r>
              <a:rPr lang="tr-TR" dirty="0" smtClean="0"/>
              <a:t>Zil uygulaması yoktur</a:t>
            </a:r>
          </a:p>
          <a:p>
            <a:r>
              <a:rPr lang="tr-TR" dirty="0" smtClean="0"/>
              <a:t>Eğitim koçluğu ve danışman öğretmen sistemi</a:t>
            </a:r>
          </a:p>
          <a:p>
            <a:r>
              <a:rPr lang="tr-TR" dirty="0" smtClean="0"/>
              <a:t>Telefon ve okuldan çıkma yasağı </a:t>
            </a:r>
          </a:p>
          <a:p>
            <a:r>
              <a:rPr lang="tr-TR" dirty="0" smtClean="0"/>
              <a:t>Özellikle pansiyonda kalanlar olmak üzere alışma süresi</a:t>
            </a:r>
          </a:p>
          <a:p>
            <a:r>
              <a:rPr lang="tr-TR" dirty="0" smtClean="0"/>
              <a:t>Sınıf rehber öğretmeniniz</a:t>
            </a:r>
          </a:p>
          <a:p>
            <a:r>
              <a:rPr lang="tr-TR" dirty="0">
                <a:solidFill>
                  <a:srgbClr val="002060"/>
                </a:solidFill>
              </a:rPr>
              <a:t>Öğrenciler okulun belirlenmiş kıyafetini giymek     zorundadırlar. </a:t>
            </a:r>
          </a:p>
          <a:p>
            <a:endParaRPr lang="tr-TR" dirty="0" smtClean="0"/>
          </a:p>
          <a:p>
            <a:endParaRPr lang="tr-TR" dirty="0"/>
          </a:p>
        </p:txBody>
      </p:sp>
    </p:spTree>
    <p:extLst>
      <p:ext uri="{BB962C8B-B14F-4D97-AF65-F5344CB8AC3E}">
        <p14:creationId xmlns:p14="http://schemas.microsoft.com/office/powerpoint/2010/main" val="159542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99792" y="548681"/>
            <a:ext cx="5758408" cy="1368152"/>
          </a:xfrm>
        </p:spPr>
        <p:txBody>
          <a:bodyPr>
            <a:normAutofit fontScale="90000"/>
          </a:bodyPr>
          <a:lstStyle/>
          <a:p>
            <a:pPr algn="ctr"/>
            <a:r>
              <a:rPr lang="tr-TR" sz="5400" b="1" dirty="0" smtClean="0">
                <a:solidFill>
                  <a:schemeClr val="bg1"/>
                </a:solidFill>
              </a:rPr>
              <a:t>2024 YKS</a:t>
            </a:r>
            <a:r>
              <a:rPr lang="tr-TR" b="1" dirty="0" smtClean="0">
                <a:solidFill>
                  <a:schemeClr val="bg1"/>
                </a:solidFill>
              </a:rPr>
              <a:t/>
            </a:r>
            <a:br>
              <a:rPr lang="tr-TR" b="1" dirty="0" smtClean="0">
                <a:solidFill>
                  <a:schemeClr val="bg1"/>
                </a:solidFill>
              </a:rPr>
            </a:br>
            <a:endParaRPr lang="tr-TR" b="1" dirty="0">
              <a:solidFill>
                <a:schemeClr val="bg1"/>
              </a:solidFill>
            </a:endParaRPr>
          </a:p>
        </p:txBody>
      </p:sp>
      <p:sp>
        <p:nvSpPr>
          <p:cNvPr id="3" name="Alt Başlık 2"/>
          <p:cNvSpPr>
            <a:spLocks noGrp="1"/>
          </p:cNvSpPr>
          <p:nvPr>
            <p:ph type="subTitle" idx="1"/>
          </p:nvPr>
        </p:nvSpPr>
        <p:spPr>
          <a:xfrm>
            <a:off x="2699792" y="1916832"/>
            <a:ext cx="5904656" cy="4392488"/>
          </a:xfrm>
        </p:spPr>
        <p:txBody>
          <a:bodyPr>
            <a:normAutofit/>
          </a:bodyPr>
          <a:lstStyle/>
          <a:p>
            <a:pPr algn="ctr"/>
            <a:r>
              <a:rPr lang="tr-TR" sz="4000" b="1" dirty="0" smtClean="0">
                <a:solidFill>
                  <a:schemeClr val="bg1"/>
                </a:solidFill>
              </a:rPr>
              <a:t>YÜKSEKÖĞRETİM KURUMLARI SINAVI </a:t>
            </a:r>
          </a:p>
          <a:p>
            <a:pPr algn="ctr"/>
            <a:r>
              <a:rPr lang="tr-TR" sz="4000" b="1" dirty="0" smtClean="0">
                <a:solidFill>
                  <a:schemeClr val="bg1"/>
                </a:solidFill>
              </a:rPr>
              <a:t>(TYT – AYT - YDT)</a:t>
            </a:r>
          </a:p>
          <a:p>
            <a:pPr algn="ctr"/>
            <a:endParaRPr lang="tr-TR" b="1" dirty="0" smtClean="0">
              <a:solidFill>
                <a:schemeClr val="bg1"/>
              </a:solidFill>
            </a:endParaRPr>
          </a:p>
        </p:txBody>
      </p:sp>
    </p:spTree>
    <p:extLst>
      <p:ext uri="{BB962C8B-B14F-4D97-AF65-F5344CB8AC3E}">
        <p14:creationId xmlns:p14="http://schemas.microsoft.com/office/powerpoint/2010/main" val="261992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008112"/>
          </a:xfrm>
        </p:spPr>
        <p:txBody>
          <a:bodyPr>
            <a:normAutofit/>
          </a:bodyPr>
          <a:lstStyle/>
          <a:p>
            <a:r>
              <a:rPr lang="tr-TR" sz="3600" b="1" dirty="0" smtClean="0">
                <a:solidFill>
                  <a:srgbClr val="C00000"/>
                </a:solidFill>
              </a:rPr>
              <a:t>2024 YKS SINAVLARI:</a:t>
            </a:r>
            <a:endParaRPr lang="tr-TR" sz="3600" b="1" dirty="0">
              <a:solidFill>
                <a:srgbClr val="C00000"/>
              </a:solidFill>
            </a:endParaRPr>
          </a:p>
        </p:txBody>
      </p:sp>
      <p:sp>
        <p:nvSpPr>
          <p:cNvPr id="3" name="İçerik Yer Tutucusu 2"/>
          <p:cNvSpPr>
            <a:spLocks noGrp="1"/>
          </p:cNvSpPr>
          <p:nvPr>
            <p:ph idx="1"/>
          </p:nvPr>
        </p:nvSpPr>
        <p:spPr>
          <a:xfrm>
            <a:off x="179512" y="1268760"/>
            <a:ext cx="7992888" cy="4968552"/>
          </a:xfrm>
        </p:spPr>
        <p:txBody>
          <a:bodyPr>
            <a:normAutofit/>
          </a:bodyPr>
          <a:lstStyle/>
          <a:p>
            <a:pPr marL="0" indent="0">
              <a:buNone/>
            </a:pPr>
            <a:r>
              <a:rPr lang="tr-TR" sz="2800" dirty="0" smtClean="0"/>
              <a:t>  </a:t>
            </a:r>
            <a:endParaRPr lang="tr-TR" sz="2400" dirty="0" smtClean="0"/>
          </a:p>
          <a:p>
            <a:pPr algn="ctr"/>
            <a:r>
              <a:rPr lang="tr-TR" sz="3600" dirty="0" smtClean="0"/>
              <a:t>BİRİNCİ AŞAMA: </a:t>
            </a:r>
            <a:r>
              <a:rPr lang="tr-TR" sz="3600" b="1" dirty="0" smtClean="0">
                <a:solidFill>
                  <a:srgbClr val="C00000"/>
                </a:solidFill>
              </a:rPr>
              <a:t>TEMEL YETERLİLİK TESTİ </a:t>
            </a:r>
            <a:r>
              <a:rPr lang="tr-TR" sz="3600" b="1" dirty="0" smtClean="0">
                <a:solidFill>
                  <a:srgbClr val="0070C0"/>
                </a:solidFill>
              </a:rPr>
              <a:t>(TYT)</a:t>
            </a:r>
          </a:p>
          <a:p>
            <a:endParaRPr lang="tr-TR" sz="3600" dirty="0"/>
          </a:p>
          <a:p>
            <a:pPr algn="ctr"/>
            <a:r>
              <a:rPr lang="tr-TR" sz="3600" dirty="0" smtClean="0"/>
              <a:t>İKİNCİ AŞAMA: </a:t>
            </a:r>
            <a:r>
              <a:rPr lang="tr-TR" sz="3600" b="1" dirty="0" smtClean="0">
                <a:solidFill>
                  <a:srgbClr val="C00000"/>
                </a:solidFill>
              </a:rPr>
              <a:t>ALAN YETERLİKİK TESTİ </a:t>
            </a:r>
            <a:r>
              <a:rPr lang="tr-TR" sz="3600" b="1" dirty="0" smtClean="0">
                <a:solidFill>
                  <a:srgbClr val="002060"/>
                </a:solidFill>
              </a:rPr>
              <a:t>(AYT) ve YABANCI DİL TESTİ (YDT) </a:t>
            </a:r>
          </a:p>
          <a:p>
            <a:pPr marL="0" indent="0">
              <a:buNone/>
            </a:pPr>
            <a:endParaRPr lang="tr-TR" sz="2600" b="1" dirty="0" smtClean="0">
              <a:solidFill>
                <a:schemeClr val="tx1">
                  <a:lumMod val="75000"/>
                  <a:lumOff val="25000"/>
                </a:schemeClr>
              </a:solidFill>
            </a:endParaRPr>
          </a:p>
          <a:p>
            <a:pPr marL="0" indent="0">
              <a:buNone/>
            </a:pPr>
            <a:endParaRPr lang="tr-TR" sz="2800" b="1" dirty="0">
              <a:solidFill>
                <a:schemeClr val="tx1">
                  <a:lumMod val="75000"/>
                  <a:lumOff val="25000"/>
                </a:schemeClr>
              </a:solidFill>
            </a:endParaRPr>
          </a:p>
        </p:txBody>
      </p:sp>
    </p:spTree>
    <p:extLst>
      <p:ext uri="{BB962C8B-B14F-4D97-AF65-F5344CB8AC3E}">
        <p14:creationId xmlns:p14="http://schemas.microsoft.com/office/powerpoint/2010/main" val="3844392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91264" cy="1656184"/>
          </a:xfrm>
        </p:spPr>
        <p:txBody>
          <a:bodyPr>
            <a:normAutofit/>
          </a:bodyPr>
          <a:lstStyle/>
          <a:p>
            <a:r>
              <a:rPr lang="tr-TR" sz="3600" b="1" dirty="0" smtClean="0">
                <a:solidFill>
                  <a:srgbClr val="C00000"/>
                </a:solidFill>
              </a:rPr>
              <a:t>TYT NEDİR? (BİRİNCİ AŞAMA SINAVI)</a:t>
            </a:r>
            <a:br>
              <a:rPr lang="tr-TR" sz="3600" b="1" dirty="0" smtClean="0">
                <a:solidFill>
                  <a:srgbClr val="C00000"/>
                </a:solidFill>
              </a:rPr>
            </a:br>
            <a:r>
              <a:rPr lang="tr-TR" sz="3600" b="1" dirty="0" smtClean="0">
                <a:solidFill>
                  <a:srgbClr val="C00000"/>
                </a:solidFill>
              </a:rPr>
              <a:t>TEMEL YETENEK TESTİ</a:t>
            </a:r>
            <a:endParaRPr lang="tr-TR" sz="3600" b="1" dirty="0">
              <a:solidFill>
                <a:srgbClr val="C00000"/>
              </a:solidFill>
            </a:endParaRPr>
          </a:p>
        </p:txBody>
      </p:sp>
      <p:sp>
        <p:nvSpPr>
          <p:cNvPr id="3" name="İçerik Yer Tutucusu 2"/>
          <p:cNvSpPr>
            <a:spLocks noGrp="1"/>
          </p:cNvSpPr>
          <p:nvPr>
            <p:ph idx="1"/>
          </p:nvPr>
        </p:nvSpPr>
        <p:spPr>
          <a:xfrm>
            <a:off x="251520" y="1772816"/>
            <a:ext cx="7920880" cy="4353347"/>
          </a:xfrm>
        </p:spPr>
        <p:txBody>
          <a:bodyPr>
            <a:normAutofit/>
          </a:bodyPr>
          <a:lstStyle/>
          <a:p>
            <a:endParaRPr lang="tr-TR" dirty="0" smtClean="0"/>
          </a:p>
          <a:p>
            <a:r>
              <a:rPr lang="tr-TR" dirty="0" smtClean="0"/>
              <a:t>İlk aşama sınavı olup yükseköğretime geçiş yapmak isteyen tüm adayların girmesi gereken bir sınavdır. </a:t>
            </a:r>
          </a:p>
          <a:p>
            <a:r>
              <a:rPr lang="tr-TR" dirty="0"/>
              <a:t>Temel Yeterlilik, adayların sözel ve sayısal alanlarda sahip olmaları beklenen </a:t>
            </a:r>
            <a:r>
              <a:rPr lang="tr-TR" dirty="0" smtClean="0"/>
              <a:t>temel düzeyde bilgi</a:t>
            </a:r>
            <a:r>
              <a:rPr lang="tr-TR" dirty="0"/>
              <a:t>, </a:t>
            </a:r>
            <a:r>
              <a:rPr lang="tr-TR" dirty="0" smtClean="0"/>
              <a:t>beceri, hazırbulunuşluk </a:t>
            </a:r>
            <a:r>
              <a:rPr lang="tr-TR" dirty="0"/>
              <a:t>ve yetkinlikleri kapsar</a:t>
            </a:r>
            <a:r>
              <a:rPr lang="tr-TR" dirty="0" smtClean="0"/>
              <a:t>.</a:t>
            </a:r>
          </a:p>
          <a:p>
            <a:endParaRPr lang="tr-TR" dirty="0"/>
          </a:p>
          <a:p>
            <a:endParaRPr lang="tr-TR" dirty="0"/>
          </a:p>
        </p:txBody>
      </p:sp>
    </p:spTree>
    <p:extLst>
      <p:ext uri="{BB962C8B-B14F-4D97-AF65-F5344CB8AC3E}">
        <p14:creationId xmlns:p14="http://schemas.microsoft.com/office/powerpoint/2010/main" val="3825177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800" b="1" dirty="0" smtClean="0">
                <a:solidFill>
                  <a:srgbClr val="C00000"/>
                </a:solidFill>
              </a:rPr>
              <a:t>SÖZEL MANTIK (40 TÜRKÇE 20 SOSYAL)</a:t>
            </a:r>
            <a:endParaRPr lang="tr-TR" sz="3800" b="1"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solidFill>
                  <a:srgbClr val="FF0000"/>
                </a:solidFill>
              </a:rPr>
              <a:t>Amaç Türkçe ve Sosyal soruları ile;</a:t>
            </a:r>
          </a:p>
          <a:p>
            <a:r>
              <a:rPr lang="tr-TR" dirty="0"/>
              <a:t>Türkçeyi doğru kullanma, okuduğunu anlama ve yorumlama, kelime hazinesi, temel cümle bilgisi ve imla kurallarını kullanma becerileri ölçülecektir</a:t>
            </a:r>
            <a:r>
              <a:rPr lang="tr-TR" dirty="0" smtClean="0"/>
              <a:t>.</a:t>
            </a:r>
          </a:p>
          <a:p>
            <a:r>
              <a:rPr lang="tr-TR" dirty="0" smtClean="0"/>
              <a:t>Adayın sosyal alanda ki beceri, kavrama muhakeme, akıl yürütme ve çıkarım noktalarında yeterliliğini ölçmektir. </a:t>
            </a:r>
          </a:p>
          <a:p>
            <a:r>
              <a:rPr lang="tr-TR" b="1" u="sng" dirty="0" smtClean="0">
                <a:solidFill>
                  <a:srgbClr val="0070C0"/>
                </a:solidFill>
              </a:rPr>
              <a:t>Adayın Sosyal Bilimler alanına olan yatkınlığını ve temel bilgi birikimini ölçmek için yapılacaktır. </a:t>
            </a:r>
            <a:endParaRPr lang="tr-TR" b="1" u="sng" dirty="0">
              <a:solidFill>
                <a:srgbClr val="0070C0"/>
              </a:solidFill>
            </a:endParaRPr>
          </a:p>
        </p:txBody>
      </p:sp>
    </p:spTree>
    <p:extLst>
      <p:ext uri="{BB962C8B-B14F-4D97-AF65-F5344CB8AC3E}">
        <p14:creationId xmlns:p14="http://schemas.microsoft.com/office/powerpoint/2010/main" val="348085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994122"/>
          </a:xfrm>
        </p:spPr>
        <p:txBody>
          <a:bodyPr>
            <a:normAutofit fontScale="90000"/>
          </a:bodyPr>
          <a:lstStyle/>
          <a:p>
            <a:r>
              <a:rPr lang="tr-TR" sz="3800" b="1" dirty="0" smtClean="0">
                <a:solidFill>
                  <a:srgbClr val="C00000"/>
                </a:solidFill>
              </a:rPr>
              <a:t>SAYISAL MANTIK (40 MATEMATİK 20 FEN)</a:t>
            </a:r>
            <a:endParaRPr lang="tr-TR" sz="3800" b="1" dirty="0">
              <a:solidFill>
                <a:srgbClr val="C00000"/>
              </a:solidFill>
            </a:endParaRPr>
          </a:p>
        </p:txBody>
      </p:sp>
      <p:sp>
        <p:nvSpPr>
          <p:cNvPr id="3" name="İçerik Yer Tutucusu 2"/>
          <p:cNvSpPr>
            <a:spLocks noGrp="1"/>
          </p:cNvSpPr>
          <p:nvPr>
            <p:ph idx="1"/>
          </p:nvPr>
        </p:nvSpPr>
        <p:spPr>
          <a:xfrm>
            <a:off x="251520" y="1268760"/>
            <a:ext cx="7848872" cy="5256584"/>
          </a:xfrm>
        </p:spPr>
        <p:txBody>
          <a:bodyPr>
            <a:normAutofit/>
          </a:bodyPr>
          <a:lstStyle/>
          <a:p>
            <a:r>
              <a:rPr lang="tr-TR" dirty="0" smtClean="0"/>
              <a:t>Amaç Matematik ve Fen Soruları ile;</a:t>
            </a:r>
          </a:p>
          <a:p>
            <a:r>
              <a:rPr lang="tr-TR" dirty="0"/>
              <a:t> </a:t>
            </a:r>
            <a:r>
              <a:rPr lang="tr-TR" dirty="0" smtClean="0"/>
              <a:t>Temel </a:t>
            </a:r>
            <a:r>
              <a:rPr lang="tr-TR" dirty="0"/>
              <a:t>matematik </a:t>
            </a:r>
            <a:r>
              <a:rPr lang="tr-TR" dirty="0" smtClean="0"/>
              <a:t>ve Fen Bilimleri alanında, </a:t>
            </a:r>
            <a:r>
              <a:rPr lang="tr-TR" dirty="0"/>
              <a:t>bilim kavramlarını kullanma ve bu kavramları kullanarak işlem yapma, temel matematiksel ilişkilerden yararlanarak soyut işlemler yapma, temel matematik prensiplerini ve işlemlerini gündelik hayatta uygulama becerileri ölçülecektir</a:t>
            </a:r>
            <a:r>
              <a:rPr lang="tr-TR" dirty="0" smtClean="0"/>
              <a:t>.</a:t>
            </a:r>
          </a:p>
          <a:p>
            <a:r>
              <a:rPr lang="tr-TR" b="1" u="sng" dirty="0" smtClean="0">
                <a:solidFill>
                  <a:srgbClr val="0070C0"/>
                </a:solidFill>
              </a:rPr>
              <a:t>Adayın Fen Bilimleri alanına olan yatkınlığını ve temel bilgi birikimini ölçmek için yapılacaktır. </a:t>
            </a:r>
          </a:p>
        </p:txBody>
      </p:sp>
    </p:spTree>
    <p:extLst>
      <p:ext uri="{BB962C8B-B14F-4D97-AF65-F5344CB8AC3E}">
        <p14:creationId xmlns:p14="http://schemas.microsoft.com/office/powerpoint/2010/main" val="54409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70C0"/>
                </a:solidFill>
              </a:rPr>
              <a:t>TYT KAPSAMI </a:t>
            </a:r>
            <a:endParaRPr lang="tr-TR" b="1" dirty="0">
              <a:solidFill>
                <a:srgbClr val="0070C0"/>
              </a:solidFill>
            </a:endParaRPr>
          </a:p>
        </p:txBody>
      </p:sp>
      <p:sp>
        <p:nvSpPr>
          <p:cNvPr id="3" name="İçerik Yer Tutucusu 2"/>
          <p:cNvSpPr>
            <a:spLocks noGrp="1"/>
          </p:cNvSpPr>
          <p:nvPr>
            <p:ph idx="1"/>
          </p:nvPr>
        </p:nvSpPr>
        <p:spPr/>
        <p:txBody>
          <a:bodyPr/>
          <a:lstStyle/>
          <a:p>
            <a:r>
              <a:rPr lang="tr-TR" dirty="0" smtClean="0"/>
              <a:t>TARİH: 9-10. sınıf ve İnkılap Tarihi</a:t>
            </a:r>
          </a:p>
          <a:p>
            <a:r>
              <a:rPr lang="tr-TR" dirty="0" smtClean="0"/>
              <a:t>Coğrafya: 9-10. sınıf</a:t>
            </a:r>
          </a:p>
          <a:p>
            <a:r>
              <a:rPr lang="tr-TR" dirty="0" smtClean="0"/>
              <a:t>Felsefe (Ortak Zorunlu Felsefedir) </a:t>
            </a:r>
          </a:p>
          <a:p>
            <a:r>
              <a:rPr lang="tr-TR" dirty="0" smtClean="0"/>
              <a:t>Din Kültürü: (Ortak Zorunlu) </a:t>
            </a:r>
          </a:p>
          <a:p>
            <a:r>
              <a:rPr lang="tr-TR" dirty="0" smtClean="0"/>
              <a:t>Fizik, Kimya Biyoloji: 9. ve 10. sınıf. </a:t>
            </a:r>
          </a:p>
          <a:p>
            <a:r>
              <a:rPr lang="tr-TR" dirty="0" smtClean="0"/>
              <a:t>Matematik: 9. ve 10. Sınıf (Mat-</a:t>
            </a:r>
            <a:r>
              <a:rPr lang="tr-TR" dirty="0" err="1" smtClean="0"/>
              <a:t>Geo</a:t>
            </a:r>
            <a:r>
              <a:rPr lang="tr-TR" dirty="0" smtClean="0"/>
              <a:t> Konuları)</a:t>
            </a:r>
          </a:p>
          <a:p>
            <a:r>
              <a:rPr lang="tr-TR" dirty="0" smtClean="0"/>
              <a:t>Türkçe: Dil Anlatım Dersi ve Paragraf Konuları</a:t>
            </a:r>
            <a:endParaRPr lang="tr-TR" dirty="0"/>
          </a:p>
        </p:txBody>
      </p:sp>
    </p:spTree>
    <p:extLst>
      <p:ext uri="{BB962C8B-B14F-4D97-AF65-F5344CB8AC3E}">
        <p14:creationId xmlns:p14="http://schemas.microsoft.com/office/powerpoint/2010/main" val="5272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0070C0"/>
                </a:solidFill>
              </a:rPr>
              <a:t>TYT UYGULANIŞI</a:t>
            </a:r>
            <a:endParaRPr lang="tr-TR" sz="3600" b="1" dirty="0">
              <a:solidFill>
                <a:srgbClr val="0070C0"/>
              </a:solidFill>
            </a:endParaRPr>
          </a:p>
        </p:txBody>
      </p:sp>
      <p:sp>
        <p:nvSpPr>
          <p:cNvPr id="3" name="İçerik Yer Tutucusu 2"/>
          <p:cNvSpPr>
            <a:spLocks noGrp="1"/>
          </p:cNvSpPr>
          <p:nvPr>
            <p:ph idx="1"/>
          </p:nvPr>
        </p:nvSpPr>
        <p:spPr>
          <a:xfrm>
            <a:off x="457200" y="1484784"/>
            <a:ext cx="7715200" cy="5112568"/>
          </a:xfrm>
        </p:spPr>
        <p:txBody>
          <a:bodyPr>
            <a:normAutofit/>
          </a:bodyPr>
          <a:lstStyle/>
          <a:p>
            <a:r>
              <a:rPr lang="tr-TR" sz="2400" b="1" dirty="0" smtClean="0"/>
              <a:t>HAZİRANDA CUMARTESİ GÜNÜ UYGULANACAKTIR</a:t>
            </a:r>
          </a:p>
          <a:p>
            <a:endParaRPr lang="tr-TR" sz="2400" b="1" dirty="0"/>
          </a:p>
          <a:p>
            <a:r>
              <a:rPr lang="tr-TR" sz="2400" b="1" dirty="0" smtClean="0"/>
              <a:t>TEK SORU KİTAPÇIĞI DAĞITILACAKTIR.</a:t>
            </a:r>
          </a:p>
          <a:p>
            <a:endParaRPr lang="tr-TR" sz="2400" b="1" dirty="0" smtClean="0"/>
          </a:p>
          <a:p>
            <a:r>
              <a:rPr lang="tr-TR" sz="2400" b="1" dirty="0" smtClean="0">
                <a:solidFill>
                  <a:srgbClr val="C00000"/>
                </a:solidFill>
              </a:rPr>
              <a:t>SINAV SÜRESİ 120 SORU </a:t>
            </a:r>
            <a:r>
              <a:rPr lang="tr-TR" sz="2400" b="1" smtClean="0">
                <a:solidFill>
                  <a:srgbClr val="C00000"/>
                </a:solidFill>
              </a:rPr>
              <a:t>İÇİN </a:t>
            </a:r>
            <a:r>
              <a:rPr lang="tr-TR" sz="2400" b="1" smtClean="0">
                <a:solidFill>
                  <a:srgbClr val="C00000"/>
                </a:solidFill>
              </a:rPr>
              <a:t>165 </a:t>
            </a:r>
            <a:r>
              <a:rPr lang="tr-TR" sz="2400" b="1" dirty="0" smtClean="0">
                <a:solidFill>
                  <a:srgbClr val="C00000"/>
                </a:solidFill>
              </a:rPr>
              <a:t>DAKİKADIR. </a:t>
            </a:r>
          </a:p>
          <a:p>
            <a:endParaRPr lang="tr-TR" sz="2400" b="1" dirty="0" smtClean="0"/>
          </a:p>
          <a:p>
            <a:r>
              <a:rPr lang="tr-TR" sz="2400" b="1" dirty="0" smtClean="0"/>
              <a:t>TYT BAŞLAMA SAATİ 10:15, SALONA SON GİRİŞ 10:00</a:t>
            </a:r>
          </a:p>
          <a:p>
            <a:endParaRPr lang="tr-TR" sz="2400" b="1" dirty="0"/>
          </a:p>
          <a:p>
            <a:r>
              <a:rPr lang="tr-TR" sz="2400" b="1" dirty="0" smtClean="0"/>
              <a:t>4 YANLIŞ BİR DOĞRUYU GÖTÜRECEKTİR.</a:t>
            </a:r>
            <a:endParaRPr lang="tr-TR" sz="2400" b="1" dirty="0"/>
          </a:p>
        </p:txBody>
      </p:sp>
    </p:spTree>
    <p:extLst>
      <p:ext uri="{BB962C8B-B14F-4D97-AF65-F5344CB8AC3E}">
        <p14:creationId xmlns:p14="http://schemas.microsoft.com/office/powerpoint/2010/main" val="250981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p:cNvSpPr>
            <a:spLocks noGrp="1"/>
          </p:cNvSpPr>
          <p:nvPr>
            <p:ph type="title"/>
          </p:nvPr>
        </p:nvSpPr>
        <p:spPr>
          <a:xfrm>
            <a:off x="457200" y="188640"/>
            <a:ext cx="7239000" cy="576064"/>
          </a:xfrm>
        </p:spPr>
        <p:txBody>
          <a:bodyPr>
            <a:normAutofit fontScale="90000"/>
          </a:bodyPr>
          <a:lstStyle/>
          <a:p>
            <a:pPr algn="ctr"/>
            <a:r>
              <a:rPr lang="tr-TR" dirty="0" smtClean="0"/>
              <a:t> </a:t>
            </a:r>
            <a:r>
              <a:rPr lang="tr-TR" dirty="0" smtClean="0">
                <a:solidFill>
                  <a:srgbClr val="002060"/>
                </a:solidFill>
              </a:rPr>
              <a:t>Tarihçe</a:t>
            </a:r>
            <a:endParaRPr lang="tr-TR" dirty="0">
              <a:solidFill>
                <a:srgbClr val="002060"/>
              </a:solidFill>
            </a:endParaRPr>
          </a:p>
        </p:txBody>
      </p:sp>
      <p:sp>
        <p:nvSpPr>
          <p:cNvPr id="11" name="İçerik Yer Tutucusu 10"/>
          <p:cNvSpPr>
            <a:spLocks noGrp="1"/>
          </p:cNvSpPr>
          <p:nvPr>
            <p:ph idx="1"/>
          </p:nvPr>
        </p:nvSpPr>
        <p:spPr>
          <a:xfrm>
            <a:off x="0" y="908720"/>
            <a:ext cx="8172400" cy="5949280"/>
          </a:xfrm>
        </p:spPr>
        <p:txBody>
          <a:bodyPr>
            <a:normAutofit lnSpcReduction="10000"/>
          </a:bodyPr>
          <a:lstStyle/>
          <a:p>
            <a:pPr algn="just"/>
            <a:r>
              <a:rPr lang="tr-TR" sz="2000" b="1" dirty="0" smtClean="0"/>
              <a:t>1999 </a:t>
            </a:r>
            <a:r>
              <a:rPr lang="tr-TR" sz="2000" b="1" dirty="0"/>
              <a:t>yılında Milli Piyango İdaresi tarafından kurulan okulumuzun önceki binadaki ilk ismi, Karaman Milli Piyango Fen Lisesi idi. Daha sonra şuan ki yerinde Türkiye Odalar ve Borsalar Birliği tarafından, 2013 yılında çevre düzeni ile birlikte yapımına başlanan derslik, spor salonu, pansiyon ve lojman binaları 2014 yılında bitirilmiştir. </a:t>
            </a:r>
            <a:endParaRPr lang="tr-TR" sz="2000" b="1" dirty="0" smtClean="0"/>
          </a:p>
          <a:p>
            <a:pPr algn="just"/>
            <a:endParaRPr lang="tr-TR" sz="2000" b="1" dirty="0"/>
          </a:p>
          <a:p>
            <a:pPr algn="just"/>
            <a:r>
              <a:rPr lang="tr-TR" sz="2000" b="1" dirty="0" smtClean="0"/>
              <a:t>Öğretime </a:t>
            </a:r>
            <a:r>
              <a:rPr lang="tr-TR" sz="2000" b="1" dirty="0"/>
              <a:t>2014 - 2015 yılında yeni binasında başlayan okulumuzun adı, “Türkiye Odalar ve Borsalar Birliği Fen Lisesi” olarak değişmiştir</a:t>
            </a:r>
            <a:r>
              <a:rPr lang="tr-TR" sz="2000" b="1" dirty="0" smtClean="0"/>
              <a:t>.</a:t>
            </a:r>
          </a:p>
          <a:p>
            <a:pPr algn="just"/>
            <a:endParaRPr lang="tr-TR" sz="2000" dirty="0">
              <a:solidFill>
                <a:srgbClr val="002060"/>
              </a:solidFill>
              <a:latin typeface="Arial"/>
            </a:endParaRPr>
          </a:p>
          <a:p>
            <a:r>
              <a:rPr lang="tr-TR" sz="2000" b="1" dirty="0" smtClean="0"/>
              <a:t>Son </a:t>
            </a:r>
            <a:r>
              <a:rPr lang="tr-TR" sz="2000" b="1" dirty="0"/>
              <a:t>derece geniş bir alana kurulan okulumuz,  ana bina, pansiyon, yemekhane, halı saha, tenis kortu, amfi tiyatrosu ve kapalı spor salonu olmak üzere birçok birimden oluşur. </a:t>
            </a:r>
            <a:endParaRPr lang="tr-TR" sz="2000" b="1" dirty="0" smtClean="0"/>
          </a:p>
          <a:p>
            <a:endParaRPr lang="tr-TR" sz="2000" b="1" dirty="0"/>
          </a:p>
          <a:p>
            <a:r>
              <a:rPr lang="tr-TR" sz="2000" b="1" dirty="0" smtClean="0"/>
              <a:t>Fizik</a:t>
            </a:r>
            <a:r>
              <a:rPr lang="tr-TR" sz="2000" b="1" dirty="0"/>
              <a:t>, kimya ve biyoloji laboratuvarlarına sahiptir. Resim ve müzik atölyelerinin yanında Yapay Zekâ ve Yazılım atölyelerine sahiptir. </a:t>
            </a:r>
            <a:endParaRPr lang="tr-TR" sz="2000" b="1" dirty="0" smtClean="0"/>
          </a:p>
          <a:p>
            <a:endParaRPr lang="tr-TR" sz="2000" b="1" dirty="0"/>
          </a:p>
          <a:p>
            <a:pPr marL="0" indent="0" algn="just">
              <a:buNone/>
            </a:pPr>
            <a:endParaRPr lang="tr-TR" sz="2000" dirty="0" smtClean="0">
              <a:solidFill>
                <a:srgbClr val="002060"/>
              </a:solidFill>
              <a:latin typeface="Arial"/>
            </a:endParaRPr>
          </a:p>
        </p:txBody>
      </p:sp>
    </p:spTree>
    <p:extLst>
      <p:ext uri="{BB962C8B-B14F-4D97-AF65-F5344CB8AC3E}">
        <p14:creationId xmlns:p14="http://schemas.microsoft.com/office/powerpoint/2010/main" val="229174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52128"/>
          </a:xfrm>
        </p:spPr>
        <p:txBody>
          <a:bodyPr>
            <a:normAutofit/>
          </a:bodyPr>
          <a:lstStyle/>
          <a:p>
            <a:r>
              <a:rPr lang="tr-TR" b="1" dirty="0" smtClean="0"/>
              <a:t>TYT SORU DAĞILIMLAR</a:t>
            </a:r>
            <a:endParaRPr lang="tr-TR" sz="3800" b="1" dirty="0">
              <a:solidFill>
                <a:schemeClr val="tx2"/>
              </a:solidFill>
            </a:endParaRPr>
          </a:p>
        </p:txBody>
      </p:sp>
      <p:sp>
        <p:nvSpPr>
          <p:cNvPr id="3" name="İçerik Yer Tutucusu 2"/>
          <p:cNvSpPr>
            <a:spLocks noGrp="1"/>
          </p:cNvSpPr>
          <p:nvPr>
            <p:ph idx="1"/>
          </p:nvPr>
        </p:nvSpPr>
        <p:spPr>
          <a:xfrm>
            <a:off x="457200" y="1600201"/>
            <a:ext cx="7283152" cy="3989040"/>
          </a:xfrm>
        </p:spPr>
        <p:txBody>
          <a:bodyPr/>
          <a:lstStyle/>
          <a:p>
            <a:endParaRPr lang="tr-TR" dirty="0"/>
          </a:p>
        </p:txBody>
      </p:sp>
      <p:pic>
        <p:nvPicPr>
          <p:cNvPr id="1026" name="Picture 2" descr="C:\Users\Senay\Desktop\2020 YKS SÜRECİ\sour say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5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6264696" cy="364902"/>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1026" name="Picture 2" descr="C:\Users\Senem\Desktop\2022 YKS SÜRECİ\tyt puan hesapal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4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640960" cy="1143000"/>
          </a:xfrm>
        </p:spPr>
        <p:txBody>
          <a:bodyPr>
            <a:noAutofit/>
          </a:bodyPr>
          <a:lstStyle/>
          <a:p>
            <a:r>
              <a:rPr lang="tr-TR" sz="3400" b="1" dirty="0" smtClean="0">
                <a:solidFill>
                  <a:srgbClr val="0070C0"/>
                </a:solidFill>
              </a:rPr>
              <a:t>TYT’de ders başına her bir netin yaklaşık değeri</a:t>
            </a:r>
            <a:endParaRPr lang="tr-TR" sz="3400" b="1" dirty="0">
              <a:solidFill>
                <a:srgbClr val="0070C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07960334"/>
              </p:ext>
            </p:extLst>
          </p:nvPr>
        </p:nvGraphicFramePr>
        <p:xfrm>
          <a:off x="0" y="1628800"/>
          <a:ext cx="9144000" cy="5229199"/>
        </p:xfrm>
        <a:graphic>
          <a:graphicData uri="http://schemas.openxmlformats.org/drawingml/2006/table">
            <a:tbl>
              <a:tblPr>
                <a:tableStyleId>{5C22544A-7EE6-4342-B048-85BDC9FD1C3A}</a:tableStyleId>
              </a:tblPr>
              <a:tblGrid>
                <a:gridCol w="1729946"/>
                <a:gridCol w="1577459"/>
                <a:gridCol w="1653703"/>
                <a:gridCol w="2140084"/>
                <a:gridCol w="2042808"/>
              </a:tblGrid>
              <a:tr h="1426147">
                <a:tc>
                  <a:txBody>
                    <a:bodyPr/>
                    <a:lstStyle/>
                    <a:p>
                      <a:pPr algn="l" fontAlgn="ctr"/>
                      <a:r>
                        <a:rPr lang="tr-TR" sz="2600" u="none" strike="noStrike" dirty="0">
                          <a:effectLst/>
                        </a:rPr>
                        <a:t>Der Adı </a:t>
                      </a:r>
                      <a:endParaRPr lang="tr-TR" sz="2600" b="1" i="0" u="none" strike="noStrike" dirty="0">
                        <a:solidFill>
                          <a:srgbClr val="000000"/>
                        </a:solidFill>
                        <a:effectLst/>
                        <a:latin typeface="Calibri"/>
                      </a:endParaRPr>
                    </a:p>
                  </a:txBody>
                  <a:tcPr marL="9525" marR="9525" marT="9525" marB="0" anchor="ctr"/>
                </a:tc>
                <a:tc>
                  <a:txBody>
                    <a:bodyPr/>
                    <a:lstStyle/>
                    <a:p>
                      <a:pPr algn="ctr" fontAlgn="ctr"/>
                      <a:r>
                        <a:rPr lang="tr-TR" sz="2600" u="none" strike="noStrike" dirty="0">
                          <a:effectLst/>
                        </a:rPr>
                        <a:t>TYT Soru Sayısı</a:t>
                      </a:r>
                      <a:endParaRPr lang="tr-TR" sz="2600" b="1" i="0" u="none" strike="noStrike" dirty="0">
                        <a:solidFill>
                          <a:srgbClr val="000000"/>
                        </a:solidFill>
                        <a:effectLst/>
                        <a:latin typeface="Calibri"/>
                      </a:endParaRPr>
                    </a:p>
                  </a:txBody>
                  <a:tcPr marL="9525" marR="9525" marT="9525" marB="0" anchor="ctr"/>
                </a:tc>
                <a:tc>
                  <a:txBody>
                    <a:bodyPr/>
                    <a:lstStyle/>
                    <a:p>
                      <a:pPr algn="ctr" fontAlgn="ctr"/>
                      <a:r>
                        <a:rPr lang="tr-TR" sz="2600" u="none" strike="noStrike">
                          <a:effectLst/>
                        </a:rPr>
                        <a:t>1 Net Değeri</a:t>
                      </a:r>
                      <a:endParaRPr lang="tr-TR" sz="2600" b="1" i="0" u="none" strike="noStrike">
                        <a:solidFill>
                          <a:srgbClr val="000000"/>
                        </a:solidFill>
                        <a:effectLst/>
                        <a:latin typeface="Calibri"/>
                      </a:endParaRPr>
                    </a:p>
                  </a:txBody>
                  <a:tcPr marL="9525" marR="9525" marT="9525" marB="0" anchor="ctr"/>
                </a:tc>
                <a:tc>
                  <a:txBody>
                    <a:bodyPr/>
                    <a:lstStyle/>
                    <a:p>
                      <a:pPr algn="ctr" fontAlgn="ctr"/>
                      <a:r>
                        <a:rPr lang="tr-TR" sz="2600" u="none" strike="noStrike">
                          <a:effectLst/>
                        </a:rPr>
                        <a:t>Toplam Puan Katkısı</a:t>
                      </a:r>
                      <a:endParaRPr lang="tr-TR" sz="2600" b="1" i="0" u="none" strike="noStrike">
                        <a:solidFill>
                          <a:srgbClr val="000000"/>
                        </a:solidFill>
                        <a:effectLst/>
                        <a:latin typeface="Calibri"/>
                      </a:endParaRPr>
                    </a:p>
                  </a:txBody>
                  <a:tcPr marL="9525" marR="9525" marT="9525" marB="0" anchor="ctr"/>
                </a:tc>
                <a:tc>
                  <a:txBody>
                    <a:bodyPr/>
                    <a:lstStyle/>
                    <a:p>
                      <a:pPr algn="ctr" fontAlgn="ctr"/>
                      <a:r>
                        <a:rPr lang="tr-TR" sz="2600" u="none" strike="noStrike">
                          <a:effectLst/>
                        </a:rPr>
                        <a:t>TYT Test Ağırlıkları</a:t>
                      </a:r>
                      <a:endParaRPr lang="tr-TR" sz="2600" b="1" i="0" u="none" strike="noStrike">
                        <a:solidFill>
                          <a:srgbClr val="000000"/>
                        </a:solidFill>
                        <a:effectLst/>
                        <a:latin typeface="Calibri"/>
                      </a:endParaRPr>
                    </a:p>
                  </a:txBody>
                  <a:tcPr marL="9525" marR="9525" marT="9525" marB="0" anchor="ctr"/>
                </a:tc>
              </a:tr>
              <a:tr h="950763">
                <a:tc>
                  <a:txBody>
                    <a:bodyPr/>
                    <a:lstStyle/>
                    <a:p>
                      <a:pPr algn="l" fontAlgn="ctr"/>
                      <a:r>
                        <a:rPr lang="tr-TR" sz="2600" u="none" strike="noStrike">
                          <a:solidFill>
                            <a:srgbClr val="C00000"/>
                          </a:solidFill>
                          <a:effectLst/>
                        </a:rPr>
                        <a:t>Türkçe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33</a:t>
                      </a:r>
                      <a:endParaRPr lang="tr-TR" sz="2600" b="1" i="0" u="none" strike="noStrike" dirty="0">
                        <a:solidFill>
                          <a:srgbClr val="C00000"/>
                        </a:solidFill>
                        <a:effectLst/>
                        <a:latin typeface="Calibri"/>
                      </a:endParaRPr>
                    </a:p>
                  </a:txBody>
                  <a:tcPr marL="9525" marR="9525" marT="9525" marB="0" anchor="ctr"/>
                </a:tc>
              </a:tr>
              <a:tr h="950763">
                <a:tc>
                  <a:txBody>
                    <a:bodyPr/>
                    <a:lstStyle/>
                    <a:p>
                      <a:pPr algn="l" fontAlgn="ctr"/>
                      <a:r>
                        <a:rPr lang="tr-TR" sz="2600" u="none" strike="noStrike">
                          <a:solidFill>
                            <a:srgbClr val="C00000"/>
                          </a:solidFill>
                          <a:effectLst/>
                        </a:rPr>
                        <a:t>Matematik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33</a:t>
                      </a:r>
                      <a:endParaRPr lang="tr-TR" sz="2600" b="1" i="0" u="none" strike="noStrike" dirty="0">
                        <a:solidFill>
                          <a:srgbClr val="C00000"/>
                        </a:solidFill>
                        <a:effectLst/>
                        <a:latin typeface="Calibri"/>
                      </a:endParaRPr>
                    </a:p>
                  </a:txBody>
                  <a:tcPr marL="9525" marR="9525" marT="9525" marB="0" anchor="ctr"/>
                </a:tc>
              </a:tr>
              <a:tr h="950763">
                <a:tc>
                  <a:txBody>
                    <a:bodyPr/>
                    <a:lstStyle/>
                    <a:p>
                      <a:pPr algn="l" fontAlgn="ctr"/>
                      <a:r>
                        <a:rPr lang="tr-TR" sz="2600" u="none" strike="noStrike">
                          <a:solidFill>
                            <a:srgbClr val="C00000"/>
                          </a:solidFill>
                          <a:effectLst/>
                        </a:rPr>
                        <a:t>Sosyal Bil.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17</a:t>
                      </a:r>
                      <a:endParaRPr lang="tr-TR" sz="2600" b="1" i="0" u="none" strike="noStrike" dirty="0">
                        <a:solidFill>
                          <a:srgbClr val="C00000"/>
                        </a:solidFill>
                        <a:effectLst/>
                        <a:latin typeface="Calibri"/>
                      </a:endParaRPr>
                    </a:p>
                  </a:txBody>
                  <a:tcPr marL="9525" marR="9525" marT="9525" marB="0" anchor="ctr"/>
                </a:tc>
              </a:tr>
              <a:tr h="950763">
                <a:tc>
                  <a:txBody>
                    <a:bodyPr/>
                    <a:lstStyle/>
                    <a:p>
                      <a:pPr algn="l" fontAlgn="ctr"/>
                      <a:r>
                        <a:rPr lang="tr-TR" sz="2600" u="none" strike="noStrike" dirty="0">
                          <a:solidFill>
                            <a:srgbClr val="C00000"/>
                          </a:solidFill>
                          <a:effectLst/>
                        </a:rPr>
                        <a:t>Fen Bil. Testi</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17</a:t>
                      </a:r>
                      <a:endParaRPr lang="tr-TR" sz="2600" b="1" i="0" u="none" strike="noStrike" dirty="0">
                        <a:solidFill>
                          <a:srgbClr val="C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197292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712968" cy="1228998"/>
          </a:xfrm>
        </p:spPr>
        <p:txBody>
          <a:bodyPr>
            <a:normAutofit/>
          </a:bodyPr>
          <a:lstStyle/>
          <a:p>
            <a:r>
              <a:rPr lang="tr-TR" sz="2800" dirty="0" smtClean="0"/>
              <a:t>AYT DERS KAPSAMLARI ve SORU SAYILARI </a:t>
            </a:r>
            <a:endParaRPr lang="tr-TR" sz="2800" dirty="0"/>
          </a:p>
        </p:txBody>
      </p:sp>
      <p:pic>
        <p:nvPicPr>
          <p:cNvPr id="2050" name="Picture 2" descr="C:\Users\Senay\Desktop\örnek çalışma\fotolar\EDEBİTAY SOSYAL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9" y="1700808"/>
            <a:ext cx="915573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22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tr-TR" sz="3200" dirty="0" smtClean="0"/>
              <a:t>Tarih-1 ve Coğrafya-1 Kapsamı</a:t>
            </a:r>
            <a:endParaRPr lang="tr-TR" sz="3200" dirty="0"/>
          </a:p>
        </p:txBody>
      </p:sp>
      <p:sp>
        <p:nvSpPr>
          <p:cNvPr id="3" name="İçerik Yer Tutucusu 2"/>
          <p:cNvSpPr>
            <a:spLocks noGrp="1"/>
          </p:cNvSpPr>
          <p:nvPr>
            <p:ph idx="1"/>
          </p:nvPr>
        </p:nvSpPr>
        <p:spPr>
          <a:xfrm>
            <a:off x="457200" y="2348880"/>
            <a:ext cx="8229600" cy="3777283"/>
          </a:xfrm>
        </p:spPr>
        <p:txBody>
          <a:bodyPr>
            <a:normAutofit/>
          </a:bodyPr>
          <a:lstStyle/>
          <a:p>
            <a:r>
              <a:rPr lang="tr-TR" sz="2800" b="1" dirty="0" smtClean="0">
                <a:solidFill>
                  <a:srgbClr val="C00000"/>
                </a:solidFill>
              </a:rPr>
              <a:t>Coğrafya-1:  Adayların konu ayrımına gitmeden, </a:t>
            </a:r>
            <a:r>
              <a:rPr lang="tr-TR" sz="2800" b="1" dirty="0">
                <a:solidFill>
                  <a:srgbClr val="C00000"/>
                </a:solidFill>
              </a:rPr>
              <a:t>c</a:t>
            </a:r>
            <a:r>
              <a:rPr lang="tr-TR" sz="2800" b="1" dirty="0" smtClean="0">
                <a:solidFill>
                  <a:srgbClr val="C00000"/>
                </a:solidFill>
              </a:rPr>
              <a:t>oğrafya -1 / coğrafya-2 demeden tüm lise coğrafya müfredatına çalışması tavsiye olunur. </a:t>
            </a:r>
          </a:p>
          <a:p>
            <a:endParaRPr lang="tr-TR" sz="2800" b="1" dirty="0" smtClean="0">
              <a:solidFill>
                <a:srgbClr val="C00000"/>
              </a:solidFill>
            </a:endParaRPr>
          </a:p>
          <a:p>
            <a:r>
              <a:rPr lang="tr-TR" sz="2800" b="1" dirty="0" smtClean="0">
                <a:solidFill>
                  <a:srgbClr val="C00000"/>
                </a:solidFill>
              </a:rPr>
              <a:t>Tarih-1: Tarih dersinin 9 ve 10. sınıf tarih ve İnkılap Tarihi kazanımlarından oluşmaktadır. </a:t>
            </a:r>
          </a:p>
          <a:p>
            <a:endParaRPr lang="tr-TR" sz="2400" b="1" dirty="0">
              <a:solidFill>
                <a:srgbClr val="C00000"/>
              </a:solidFill>
            </a:endParaRPr>
          </a:p>
        </p:txBody>
      </p:sp>
    </p:spTree>
    <p:extLst>
      <p:ext uri="{BB962C8B-B14F-4D97-AF65-F5344CB8AC3E}">
        <p14:creationId xmlns:p14="http://schemas.microsoft.com/office/powerpoint/2010/main" val="3865398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7400" y="404664"/>
            <a:ext cx="8229600" cy="1143000"/>
          </a:xfrm>
        </p:spPr>
        <p:txBody>
          <a:bodyPr>
            <a:normAutofit/>
          </a:bodyPr>
          <a:lstStyle/>
          <a:p>
            <a:r>
              <a:rPr lang="tr-TR" sz="3200" b="1" dirty="0" smtClean="0">
                <a:solidFill>
                  <a:schemeClr val="tx1">
                    <a:lumMod val="75000"/>
                    <a:lumOff val="25000"/>
                  </a:schemeClr>
                </a:solidFill>
              </a:rPr>
              <a:t>Sosyal Bilimler-2 Sınavı: </a:t>
            </a:r>
            <a:endParaRPr lang="tr-TR" sz="3200" b="1" dirty="0">
              <a:solidFill>
                <a:schemeClr val="tx1">
                  <a:lumMod val="75000"/>
                  <a:lumOff val="25000"/>
                </a:schemeClr>
              </a:solidFill>
            </a:endParaRPr>
          </a:p>
        </p:txBody>
      </p:sp>
      <p:sp>
        <p:nvSpPr>
          <p:cNvPr id="3" name="İçerik Yer Tutucusu 2"/>
          <p:cNvSpPr>
            <a:spLocks noGrp="1"/>
          </p:cNvSpPr>
          <p:nvPr>
            <p:ph idx="1"/>
          </p:nvPr>
        </p:nvSpPr>
        <p:spPr>
          <a:xfrm>
            <a:off x="1403648" y="2996953"/>
            <a:ext cx="5976664" cy="1872208"/>
          </a:xfrm>
        </p:spPr>
        <p:txBody>
          <a:bodyPr/>
          <a:lstStyle/>
          <a:p>
            <a:endParaRPr lang="tr-TR" dirty="0"/>
          </a:p>
        </p:txBody>
      </p:sp>
      <p:pic>
        <p:nvPicPr>
          <p:cNvPr id="3074" name="Picture 2" descr="C:\Users\Senay\Desktop\örnek çalışma\fotolar\SOSY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29" y="1916832"/>
            <a:ext cx="8576543" cy="36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7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Sosyal Bilimler-2 Ders Kapsamları</a:t>
            </a:r>
            <a:endParaRPr lang="tr-TR" sz="3600" dirty="0"/>
          </a:p>
        </p:txBody>
      </p:sp>
      <p:sp>
        <p:nvSpPr>
          <p:cNvPr id="3" name="İçerik Yer Tutucusu 2"/>
          <p:cNvSpPr>
            <a:spLocks noGrp="1"/>
          </p:cNvSpPr>
          <p:nvPr>
            <p:ph idx="1"/>
          </p:nvPr>
        </p:nvSpPr>
        <p:spPr>
          <a:xfrm>
            <a:off x="457200" y="1772816"/>
            <a:ext cx="8229600" cy="4353347"/>
          </a:xfrm>
        </p:spPr>
        <p:txBody>
          <a:bodyPr>
            <a:normAutofit/>
          </a:bodyPr>
          <a:lstStyle/>
          <a:p>
            <a:r>
              <a:rPr lang="tr-TR" sz="2400" dirty="0" smtClean="0"/>
              <a:t>Felsefe Grubu: Felsefe, Sosyoloji, Psikoloji ve Mantık Derslerinin tüm lise müfredatını kapsamaktadır.</a:t>
            </a:r>
          </a:p>
          <a:p>
            <a:endParaRPr lang="tr-TR" sz="2400" dirty="0" smtClean="0"/>
          </a:p>
          <a:p>
            <a:r>
              <a:rPr lang="tr-TR" sz="2400" dirty="0" smtClean="0"/>
              <a:t>Tarihe ilave olarak Çağdaş Türk Dünya Tarihi eklenir.</a:t>
            </a:r>
          </a:p>
          <a:p>
            <a:endParaRPr lang="tr-TR" sz="2400" dirty="0" smtClean="0"/>
          </a:p>
          <a:p>
            <a:r>
              <a:rPr lang="tr-TR" sz="2400" dirty="0" smtClean="0"/>
              <a:t>Coğrafya için tüm lise müfredatına çalışması önerilir. </a:t>
            </a:r>
          </a:p>
          <a:p>
            <a:endParaRPr lang="tr-TR" sz="2400" dirty="0" smtClean="0"/>
          </a:p>
          <a:p>
            <a:r>
              <a:rPr lang="tr-TR" sz="2400" b="1" dirty="0" smtClean="0">
                <a:solidFill>
                  <a:srgbClr val="C00000"/>
                </a:solidFill>
              </a:rPr>
              <a:t>Din dersinden muaf olan adaylar, ilave felsefe grubu sorularını yanıtlayacaktır.</a:t>
            </a:r>
            <a:endParaRPr lang="tr-TR" sz="2400" b="1" dirty="0">
              <a:solidFill>
                <a:srgbClr val="C00000"/>
              </a:solidFill>
            </a:endParaRPr>
          </a:p>
        </p:txBody>
      </p:sp>
    </p:spTree>
    <p:extLst>
      <p:ext uri="{BB962C8B-B14F-4D97-AF65-F5344CB8AC3E}">
        <p14:creationId xmlns:p14="http://schemas.microsoft.com/office/powerpoint/2010/main" val="386939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686800" cy="2074242"/>
          </a:xfrm>
        </p:spPr>
        <p:txBody>
          <a:bodyPr>
            <a:normAutofit/>
          </a:bodyPr>
          <a:lstStyle/>
          <a:p>
            <a:r>
              <a:rPr lang="tr-TR" sz="3200" b="1" dirty="0" smtClean="0"/>
              <a:t>Fen Bilimleri Sınavı: </a:t>
            </a:r>
            <a:r>
              <a:rPr lang="tr-TR" sz="3200" dirty="0" smtClean="0"/>
              <a:t/>
            </a:r>
            <a:br>
              <a:rPr lang="tr-TR" sz="3200" dirty="0" smtClean="0"/>
            </a:br>
            <a:r>
              <a:rPr lang="tr-TR" sz="3200" dirty="0" smtClean="0"/>
              <a:t>Bu derslerin tüm lise müfredatını kapsar. </a:t>
            </a:r>
            <a:endParaRPr lang="tr-TR" sz="2000" b="1" dirty="0">
              <a:solidFill>
                <a:srgbClr val="C00000"/>
              </a:solidFill>
            </a:endParaRPr>
          </a:p>
        </p:txBody>
      </p:sp>
      <p:pic>
        <p:nvPicPr>
          <p:cNvPr id="4098" name="Picture 2" descr="C:\Users\Senay\Desktop\örnek çalışma\fotolar\fen bilimler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933" y="2708920"/>
            <a:ext cx="839421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2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12968" cy="3730426"/>
          </a:xfrm>
        </p:spPr>
        <p:txBody>
          <a:bodyPr>
            <a:normAutofit/>
          </a:bodyPr>
          <a:lstStyle/>
          <a:p>
            <a:r>
              <a:rPr lang="tr-TR" sz="3600" b="1" dirty="0" smtClean="0"/>
              <a:t>Matematik Sınavı</a:t>
            </a:r>
            <a:r>
              <a:rPr lang="tr-TR" sz="3600" dirty="0" smtClean="0"/>
              <a:t>:  </a:t>
            </a:r>
            <a:br>
              <a:rPr lang="tr-TR" sz="3600" dirty="0" smtClean="0"/>
            </a:br>
            <a:r>
              <a:rPr lang="tr-TR" sz="3600" dirty="0" smtClean="0"/>
              <a:t> Tüm Lise Matematik ve Geometri konularını kapsamaktadır. </a:t>
            </a:r>
            <a:br>
              <a:rPr lang="tr-TR" sz="3600" dirty="0" smtClean="0"/>
            </a:br>
            <a:r>
              <a:rPr lang="tr-TR" sz="2400" b="1" dirty="0" smtClean="0">
                <a:solidFill>
                  <a:srgbClr val="C00000"/>
                </a:solidFill>
              </a:rPr>
              <a:t/>
            </a:r>
            <a:br>
              <a:rPr lang="tr-TR" sz="2400" b="1" dirty="0" smtClean="0">
                <a:solidFill>
                  <a:srgbClr val="C00000"/>
                </a:solidFill>
              </a:rPr>
            </a:br>
            <a:r>
              <a:rPr lang="tr-TR" sz="2400" b="1" dirty="0" smtClean="0">
                <a:solidFill>
                  <a:srgbClr val="C00000"/>
                </a:solidFill>
              </a:rPr>
              <a:t>Yaklaşık 30 mat 10 geometri sorusu sorulacaktır</a:t>
            </a:r>
            <a:endParaRPr lang="tr-TR" sz="2400" b="1" dirty="0">
              <a:solidFill>
                <a:srgbClr val="C00000"/>
              </a:solidFill>
            </a:endParaRPr>
          </a:p>
        </p:txBody>
      </p:sp>
      <p:sp>
        <p:nvSpPr>
          <p:cNvPr id="3" name="İçerik Yer Tutucusu 2"/>
          <p:cNvSpPr>
            <a:spLocks noGrp="1"/>
          </p:cNvSpPr>
          <p:nvPr>
            <p:ph idx="1"/>
          </p:nvPr>
        </p:nvSpPr>
        <p:spPr>
          <a:xfrm>
            <a:off x="467544" y="4005064"/>
            <a:ext cx="7632848" cy="2520280"/>
          </a:xfrm>
        </p:spPr>
        <p:txBody>
          <a:bodyPr>
            <a:normAutofit/>
          </a:bodyPr>
          <a:lstStyle/>
          <a:p>
            <a:r>
              <a:rPr lang="tr-TR" dirty="0" smtClean="0"/>
              <a:t>Matematik Soru Sayısı Toplam 40 </a:t>
            </a:r>
          </a:p>
          <a:p>
            <a:pPr marL="0" indent="0">
              <a:buNone/>
            </a:pPr>
            <a:endParaRPr lang="tr-TR" dirty="0">
              <a:solidFill>
                <a:srgbClr val="FF0000"/>
              </a:solidFill>
            </a:endParaRPr>
          </a:p>
          <a:p>
            <a:pPr marL="0" indent="0">
              <a:buNone/>
            </a:pPr>
            <a:r>
              <a:rPr lang="tr-TR" sz="2400" b="1" dirty="0" smtClean="0">
                <a:solidFill>
                  <a:schemeClr val="accent6">
                    <a:lumMod val="50000"/>
                  </a:schemeClr>
                </a:solidFill>
              </a:rPr>
              <a:t>Not: AYT’de hangi derslerde hangi konuların sorulacağı bilgisine  genctercih.com dan ulaşabilirsiniz. </a:t>
            </a:r>
            <a:endParaRPr lang="tr-TR" sz="2400" b="1" dirty="0">
              <a:solidFill>
                <a:schemeClr val="accent6">
                  <a:lumMod val="50000"/>
                </a:schemeClr>
              </a:solidFill>
            </a:endParaRPr>
          </a:p>
        </p:txBody>
      </p:sp>
    </p:spTree>
    <p:extLst>
      <p:ext uri="{BB962C8B-B14F-4D97-AF65-F5344CB8AC3E}">
        <p14:creationId xmlns:p14="http://schemas.microsoft.com/office/powerpoint/2010/main" val="1538328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Dil Sınavı:</a:t>
            </a:r>
            <a:endParaRPr lang="tr-TR" dirty="0"/>
          </a:p>
        </p:txBody>
      </p:sp>
      <p:sp>
        <p:nvSpPr>
          <p:cNvPr id="3" name="İçerik Yer Tutucusu 2"/>
          <p:cNvSpPr>
            <a:spLocks noGrp="1"/>
          </p:cNvSpPr>
          <p:nvPr>
            <p:ph idx="1"/>
          </p:nvPr>
        </p:nvSpPr>
        <p:spPr/>
        <p:txBody>
          <a:bodyPr>
            <a:normAutofit/>
          </a:bodyPr>
          <a:lstStyle/>
          <a:p>
            <a:r>
              <a:rPr lang="tr-TR" sz="2800" dirty="0" smtClean="0"/>
              <a:t>İng</a:t>
            </a:r>
            <a:r>
              <a:rPr lang="tr-TR" sz="2800" dirty="0"/>
              <a:t>.</a:t>
            </a:r>
            <a:r>
              <a:rPr lang="tr-TR" sz="2800" dirty="0" smtClean="0"/>
              <a:t> Alm. Frnsz. Rusça ve Arapça Dillerinden yapılır.</a:t>
            </a:r>
          </a:p>
          <a:p>
            <a:r>
              <a:rPr lang="tr-TR" sz="2800" dirty="0" smtClean="0"/>
              <a:t>Aday bu </a:t>
            </a:r>
            <a:r>
              <a:rPr lang="tr-TR" sz="2800" dirty="0"/>
              <a:t>5</a:t>
            </a:r>
            <a:r>
              <a:rPr lang="tr-TR" sz="2800" dirty="0" smtClean="0"/>
              <a:t> dilden birini seçerek Dil sınavına girer. </a:t>
            </a:r>
          </a:p>
          <a:p>
            <a:r>
              <a:rPr lang="tr-TR" sz="2800" dirty="0" smtClean="0"/>
              <a:t>80 soru sorulacaktır. </a:t>
            </a:r>
          </a:p>
          <a:p>
            <a:r>
              <a:rPr lang="tr-TR" sz="2800" dirty="0" smtClean="0"/>
              <a:t>O dilin tüm lise müfredatını kapsamaktadır. </a:t>
            </a:r>
          </a:p>
          <a:p>
            <a:r>
              <a:rPr lang="tr-TR" sz="2800" dirty="0" smtClean="0"/>
              <a:t>Beş farklı dilden yapılacak sınavda tek puanlama ve sıra olacaktır.</a:t>
            </a:r>
          </a:p>
          <a:p>
            <a:r>
              <a:rPr lang="tr-TR" sz="2800" dirty="0" smtClean="0"/>
              <a:t>120 dakika sınav süresi olacaktır.</a:t>
            </a:r>
            <a:endParaRPr lang="tr-TR" sz="2800" dirty="0"/>
          </a:p>
        </p:txBody>
      </p:sp>
    </p:spTree>
    <p:extLst>
      <p:ext uri="{BB962C8B-B14F-4D97-AF65-F5344CB8AC3E}">
        <p14:creationId xmlns:p14="http://schemas.microsoft.com/office/powerpoint/2010/main" val="296398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VİZYON &amp; MİSYON</a:t>
            </a:r>
            <a:endParaRPr lang="tr-TR" dirty="0"/>
          </a:p>
        </p:txBody>
      </p:sp>
      <p:sp>
        <p:nvSpPr>
          <p:cNvPr id="3" name="İçerik Yer Tutucusu 2"/>
          <p:cNvSpPr>
            <a:spLocks noGrp="1"/>
          </p:cNvSpPr>
          <p:nvPr>
            <p:ph idx="1"/>
          </p:nvPr>
        </p:nvSpPr>
        <p:spPr>
          <a:xfrm>
            <a:off x="457200" y="1916832"/>
            <a:ext cx="7239000" cy="4846320"/>
          </a:xfrm>
        </p:spPr>
        <p:txBody>
          <a:bodyPr/>
          <a:lstStyle/>
          <a:p>
            <a:r>
              <a:rPr lang="tr-TR" b="1" dirty="0"/>
              <a:t>Fen ve matematik alanlarında, bilim insanı yetiştirilmesine kaynaklık eden, başarısını kanıtlamış model bir okul olmayı vizyon edinen okulumuzun misyonu ise, Fen ve matematik alanlarında üstün yetenekli öğrencilerin, bu yeteneklerini geliştirerek, milli değerlerimize bağlı, yeni teknolojileri kullanabilen, sosyal becerileri yüksek ve yaratıcı bireyler yetiştirmektir.</a:t>
            </a:r>
            <a:endParaRPr lang="tr-TR" dirty="0"/>
          </a:p>
          <a:p>
            <a:pPr marL="0" indent="0">
              <a:buNone/>
            </a:pPr>
            <a:endParaRPr lang="tr-TR" dirty="0"/>
          </a:p>
        </p:txBody>
      </p:sp>
    </p:spTree>
    <p:extLst>
      <p:ext uri="{BB962C8B-B14F-4D97-AF65-F5344CB8AC3E}">
        <p14:creationId xmlns:p14="http://schemas.microsoft.com/office/powerpoint/2010/main" val="3187548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AYT UYGULANIŞI</a:t>
            </a:r>
            <a:endParaRPr lang="tr-TR" sz="3600" b="1" dirty="0"/>
          </a:p>
        </p:txBody>
      </p:sp>
      <p:sp>
        <p:nvSpPr>
          <p:cNvPr id="3" name="İçerik Yer Tutucusu 2"/>
          <p:cNvSpPr>
            <a:spLocks noGrp="1"/>
          </p:cNvSpPr>
          <p:nvPr>
            <p:ph idx="1"/>
          </p:nvPr>
        </p:nvSpPr>
        <p:spPr>
          <a:xfrm>
            <a:off x="395536" y="1556792"/>
            <a:ext cx="7632848" cy="4968552"/>
          </a:xfrm>
        </p:spPr>
        <p:txBody>
          <a:bodyPr>
            <a:normAutofit/>
          </a:bodyPr>
          <a:lstStyle/>
          <a:p>
            <a:r>
              <a:rPr lang="tr-TR" sz="2800" dirty="0" smtClean="0"/>
              <a:t>AYT’de adaya tek kitapçık verilecektir. Aday kendi tercih önceliğine göre istediği testten başlayarak, istediği kadar test yanıtlayabilir.</a:t>
            </a:r>
          </a:p>
          <a:p>
            <a:r>
              <a:rPr lang="tr-TR" sz="2800" dirty="0" smtClean="0"/>
              <a:t>Bu durumda adayın zamanı iyi kullanması açısından 2 veya 3 teste girmesi tavsiye olunur. </a:t>
            </a:r>
          </a:p>
          <a:p>
            <a:r>
              <a:rPr lang="tr-TR" sz="2800" dirty="0" smtClean="0"/>
              <a:t>4 teste birden hazırlanmanın hiç gereği yoktur, lütfen kazanmak istediğiniz programı önceden seçiniz.</a:t>
            </a:r>
          </a:p>
          <a:p>
            <a:pPr marL="0" indent="0">
              <a:buNone/>
            </a:pPr>
            <a:endParaRPr lang="tr-TR" sz="2800" dirty="0" smtClean="0"/>
          </a:p>
          <a:p>
            <a:pPr marL="0" indent="0">
              <a:buNone/>
            </a:pPr>
            <a:endParaRPr lang="tr-TR" dirty="0"/>
          </a:p>
        </p:txBody>
      </p:sp>
    </p:spTree>
    <p:extLst>
      <p:ext uri="{BB962C8B-B14F-4D97-AF65-F5344CB8AC3E}">
        <p14:creationId xmlns:p14="http://schemas.microsoft.com/office/powerpoint/2010/main" val="2958407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239000" cy="1143000"/>
          </a:xfrm>
        </p:spPr>
        <p:txBody>
          <a:bodyPr>
            <a:normAutofit/>
          </a:bodyPr>
          <a:lstStyle/>
          <a:p>
            <a:r>
              <a:rPr lang="tr-TR" sz="3600" dirty="0" smtClean="0"/>
              <a:t>ALAN YETERLİKİK TESTİ SÜRELERİ </a:t>
            </a:r>
            <a:endParaRPr lang="tr-TR" sz="3600" dirty="0"/>
          </a:p>
        </p:txBody>
      </p:sp>
      <p:pic>
        <p:nvPicPr>
          <p:cNvPr id="5122" name="Picture 2" descr="C:\Users\Senay\Desktop\örnek çalışma\fotolar\SINAV SÜRES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31" y="1333142"/>
            <a:ext cx="9117169" cy="548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8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899592" y="1417638"/>
            <a:ext cx="7787208" cy="643210"/>
          </a:xfrm>
        </p:spPr>
        <p:txBody>
          <a:bodyPr>
            <a:normAutofit/>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descr="C:\Users\Senem\Desktop\2022 YKS SÜRECİ\ayt puan hesapla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 y="980728"/>
            <a:ext cx="9112993"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24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683568" y="1412776"/>
            <a:ext cx="7571184" cy="499194"/>
          </a:xfrm>
        </p:spPr>
        <p:txBody>
          <a:bodyPr>
            <a:normAutofit fontScale="90000"/>
          </a:bodyPr>
          <a:lstStyle/>
          <a:p>
            <a:endParaRPr lang="tr-TR" dirty="0"/>
          </a:p>
        </p:txBody>
      </p:sp>
      <p:pic>
        <p:nvPicPr>
          <p:cNvPr id="4098" name="Picture 2" descr="C:\Users\Senay\Desktop\2019 YKS SÜRECİ\puan hesaplama\ayt sa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64" y="404664"/>
            <a:ext cx="895815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211144" cy="931242"/>
          </a:xfrm>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3074" name="Picture 2" descr="C:\Users\Senay\Desktop\2019 YKS SÜRECİ\puan hesaplama\ayt-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4" y="476672"/>
            <a:ext cx="8995505"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0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859216" cy="499194"/>
          </a:xfrm>
        </p:spPr>
        <p:txBody>
          <a:bodyPr>
            <a:normAutofit fontScale="90000"/>
          </a:bodyPr>
          <a:lstStyle/>
          <a:p>
            <a:endParaRPr lang="tr-TR" dirty="0"/>
          </a:p>
        </p:txBody>
      </p:sp>
      <p:pic>
        <p:nvPicPr>
          <p:cNvPr id="2050" name="Picture 2" descr="C:\Users\Senay\Desktop\2019 YKS SÜRECİ\puan hesaplama\ayt-söz.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60" y="480092"/>
            <a:ext cx="8843436" cy="625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06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043608" y="1417638"/>
            <a:ext cx="7643192" cy="355178"/>
          </a:xfrm>
        </p:spPr>
        <p:txBody>
          <a:bodyPr>
            <a:normAutofit fontScale="90000"/>
          </a:bodyPr>
          <a:lstStyle/>
          <a:p>
            <a:endParaRPr lang="tr-TR" dirty="0"/>
          </a:p>
        </p:txBody>
      </p:sp>
      <p:pic>
        <p:nvPicPr>
          <p:cNvPr id="1026" name="Picture 2" descr="C:\Users\Senay\Desktop\2019 YKS SÜRECİ\puan hesaplama\ayd di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524" y="680922"/>
            <a:ext cx="8833964" cy="587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7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smtClean="0">
                <a:solidFill>
                  <a:srgbClr val="C00000"/>
                </a:solidFill>
              </a:rPr>
              <a:t>HATIRLATMALAR</a:t>
            </a:r>
            <a:endParaRPr lang="tr-TR" b="1" dirty="0">
              <a:solidFill>
                <a:srgbClr val="C00000"/>
              </a:solidFill>
            </a:endParaRPr>
          </a:p>
        </p:txBody>
      </p:sp>
      <p:sp>
        <p:nvSpPr>
          <p:cNvPr id="3" name="İçerik Yer Tutucusu 2"/>
          <p:cNvSpPr>
            <a:spLocks noGrp="1"/>
          </p:cNvSpPr>
          <p:nvPr>
            <p:ph idx="1"/>
          </p:nvPr>
        </p:nvSpPr>
        <p:spPr>
          <a:xfrm>
            <a:off x="251520" y="1600200"/>
            <a:ext cx="8435280" cy="4525963"/>
          </a:xfrm>
        </p:spPr>
        <p:txBody>
          <a:bodyPr>
            <a:normAutofit fontScale="92500"/>
          </a:bodyPr>
          <a:lstStyle/>
          <a:p>
            <a:r>
              <a:rPr lang="tr-TR" sz="3000" dirty="0" err="1" smtClean="0"/>
              <a:t>TYT’de</a:t>
            </a:r>
            <a:r>
              <a:rPr lang="tr-TR" sz="3000" dirty="0" smtClean="0"/>
              <a:t> en az 0,5 Türkçe ya da matematik neti çıkartamayan adayın AYT puanı hesaplanmaz. </a:t>
            </a:r>
          </a:p>
          <a:p>
            <a:r>
              <a:rPr lang="tr-TR" sz="3000" dirty="0" smtClean="0"/>
              <a:t>TYT netleri AYT puanını hesaplamada kullanılır.</a:t>
            </a:r>
          </a:p>
          <a:p>
            <a:r>
              <a:rPr lang="tr-TR" sz="3000" dirty="0" smtClean="0"/>
              <a:t>AYT başarısı / başarısızlığı TYT puanını etkilemez. </a:t>
            </a:r>
            <a:endParaRPr lang="tr-TR" sz="3000" dirty="0"/>
          </a:p>
          <a:p>
            <a:endParaRPr lang="tr-TR" sz="3000" b="1" dirty="0" smtClean="0">
              <a:solidFill>
                <a:srgbClr val="FF0000"/>
              </a:solidFill>
            </a:endParaRPr>
          </a:p>
          <a:p>
            <a:r>
              <a:rPr lang="tr-TR" sz="3000" b="1" dirty="0" smtClean="0">
                <a:solidFill>
                  <a:srgbClr val="FF0000"/>
                </a:solidFill>
              </a:rPr>
              <a:t>Subaylık seçim aşamasında Ham Söz, Sayısal ve          Eşit Ağırlık AYT puanları kullanılır. </a:t>
            </a:r>
          </a:p>
          <a:p>
            <a:r>
              <a:rPr lang="tr-TR" sz="3000" b="1" dirty="0" smtClean="0">
                <a:solidFill>
                  <a:srgbClr val="FF0000"/>
                </a:solidFill>
              </a:rPr>
              <a:t>Astsubaylık için ham TYT puanı kullanılır. </a:t>
            </a:r>
          </a:p>
          <a:p>
            <a:pPr marL="0" indent="0">
              <a:buNone/>
            </a:pPr>
            <a:endParaRPr lang="tr-TR" dirty="0"/>
          </a:p>
        </p:txBody>
      </p:sp>
    </p:spTree>
    <p:extLst>
      <p:ext uri="{BB962C8B-B14F-4D97-AF65-F5344CB8AC3E}">
        <p14:creationId xmlns:p14="http://schemas.microsoft.com/office/powerpoint/2010/main" val="2267985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normAutofit fontScale="90000"/>
          </a:bodyPr>
          <a:lstStyle/>
          <a:p>
            <a:pPr marL="457200" indent="-457200" algn="l">
              <a:buFont typeface="Arial" panose="020B0604020202020204" pitchFamily="34" charset="0"/>
              <a:buChar char="•"/>
            </a:pPr>
            <a:r>
              <a:rPr lang="tr-TR" sz="3200" dirty="0" smtClean="0"/>
              <a:t>AYT puanları birbirinden bağımsız hesaplanır </a:t>
            </a:r>
            <a:endParaRPr lang="tr-TR" sz="3200" dirty="0"/>
          </a:p>
        </p:txBody>
      </p:sp>
      <p:sp>
        <p:nvSpPr>
          <p:cNvPr id="3" name="İçerik Yer Tutucusu 2"/>
          <p:cNvSpPr>
            <a:spLocks noGrp="1"/>
          </p:cNvSpPr>
          <p:nvPr>
            <p:ph idx="1"/>
          </p:nvPr>
        </p:nvSpPr>
        <p:spPr>
          <a:xfrm>
            <a:off x="539552" y="1340768"/>
            <a:ext cx="7632848" cy="4785395"/>
          </a:xfrm>
        </p:spPr>
        <p:txBody>
          <a:bodyPr>
            <a:normAutofit fontScale="92500" lnSpcReduction="10000"/>
          </a:bodyPr>
          <a:lstStyle/>
          <a:p>
            <a:r>
              <a:rPr lang="tr-TR" sz="3000" dirty="0" smtClean="0"/>
              <a:t>AYT </a:t>
            </a:r>
            <a:r>
              <a:rPr lang="tr-TR" sz="3000" dirty="0"/>
              <a:t>puanı hesaplanırken her alan için o alana kaynaklık eden iki </a:t>
            </a:r>
            <a:r>
              <a:rPr lang="tr-TR" sz="3000" dirty="0" smtClean="0"/>
              <a:t>AYT testi kullanılır. </a:t>
            </a:r>
          </a:p>
          <a:p>
            <a:r>
              <a:rPr lang="tr-TR" sz="3000" dirty="0" smtClean="0"/>
              <a:t>Örnek: AYT’de 3 teste giren adayın (MAT, FEN, Edebiyat Sos-1) sayısal puanı hesaplanırken Mat ve Fen testleri dikkate alınır, Edebiyat-sos-1 netleri Sayısal puanını etkilemez. </a:t>
            </a:r>
          </a:p>
          <a:p>
            <a:r>
              <a:rPr lang="tr-TR" sz="3000" dirty="0" smtClean="0"/>
              <a:t>Aynı şekilde bu adayın Eşit Ağırlık Puanı hesaplanırken de Mat ve Edebiyat Sos-1 netleri dikkate alınır, Fen netleri dikkate alınmaz. </a:t>
            </a:r>
          </a:p>
          <a:p>
            <a:endParaRPr lang="tr-TR" dirty="0"/>
          </a:p>
        </p:txBody>
      </p:sp>
    </p:spTree>
    <p:extLst>
      <p:ext uri="{BB962C8B-B14F-4D97-AF65-F5344CB8AC3E}">
        <p14:creationId xmlns:p14="http://schemas.microsoft.com/office/powerpoint/2010/main" val="194186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2800" dirty="0" smtClean="0"/>
              <a:t>YKS ALANLARI VE PUAN TÜRLERİ:</a:t>
            </a:r>
            <a:endParaRPr lang="tr-TR" sz="2800" dirty="0"/>
          </a:p>
        </p:txBody>
      </p:sp>
      <p:sp>
        <p:nvSpPr>
          <p:cNvPr id="3" name="İçerik Yer Tutucusu 2"/>
          <p:cNvSpPr>
            <a:spLocks noGrp="1"/>
          </p:cNvSpPr>
          <p:nvPr>
            <p:ph idx="1"/>
          </p:nvPr>
        </p:nvSpPr>
        <p:spPr>
          <a:xfrm>
            <a:off x="251520" y="1196752"/>
            <a:ext cx="7848872" cy="5256584"/>
          </a:xfrm>
        </p:spPr>
        <p:txBody>
          <a:bodyPr>
            <a:noAutofit/>
          </a:bodyPr>
          <a:lstStyle/>
          <a:p>
            <a:pPr marL="0" indent="0" algn="ctr">
              <a:buNone/>
            </a:pPr>
            <a:r>
              <a:rPr lang="tr-TR" sz="3600" b="1" dirty="0" smtClean="0">
                <a:solidFill>
                  <a:srgbClr val="C00000"/>
                </a:solidFill>
              </a:rPr>
              <a:t>TÜRKÇE SOSYAL </a:t>
            </a:r>
            <a:r>
              <a:rPr lang="tr-TR" sz="3600" b="1" dirty="0">
                <a:solidFill>
                  <a:srgbClr val="C00000"/>
                </a:solidFill>
              </a:rPr>
              <a:t>/</a:t>
            </a:r>
            <a:r>
              <a:rPr lang="tr-TR" sz="3600" b="1" dirty="0" smtClean="0">
                <a:solidFill>
                  <a:srgbClr val="C00000"/>
                </a:solidFill>
              </a:rPr>
              <a:t> SÖZEL ALAN: </a:t>
            </a:r>
          </a:p>
          <a:p>
            <a:pPr algn="ctr"/>
            <a:endParaRPr lang="tr-TR" sz="2400" dirty="0" smtClean="0"/>
          </a:p>
          <a:p>
            <a:pPr marL="0" indent="0" algn="ctr">
              <a:buNone/>
            </a:pPr>
            <a:endParaRPr lang="tr-TR" sz="2600" dirty="0" smtClean="0"/>
          </a:p>
          <a:p>
            <a:pPr marL="0" indent="0" algn="ctr">
              <a:buNone/>
            </a:pPr>
            <a:r>
              <a:rPr lang="tr-TR" sz="2600" dirty="0" smtClean="0"/>
              <a:t> SÖZEL (</a:t>
            </a:r>
            <a:r>
              <a:rPr lang="tr-TR" sz="2600" b="1" dirty="0" smtClean="0">
                <a:solidFill>
                  <a:srgbClr val="FF0000"/>
                </a:solidFill>
              </a:rPr>
              <a:t>SÖZ</a:t>
            </a:r>
            <a:r>
              <a:rPr lang="tr-TR" sz="2600" dirty="0" smtClean="0"/>
              <a:t>)</a:t>
            </a:r>
          </a:p>
          <a:p>
            <a:pPr marL="0" indent="0" algn="ctr">
              <a:buNone/>
            </a:pPr>
            <a:endParaRPr lang="tr-TR" sz="2600" dirty="0" smtClean="0"/>
          </a:p>
          <a:p>
            <a:pPr marL="0" indent="0" algn="ctr">
              <a:buNone/>
            </a:pPr>
            <a:r>
              <a:rPr lang="tr-TR" sz="2600" dirty="0" smtClean="0"/>
              <a:t>       AYT’DE GİRMESİ GEREKEN SINAVLAR   </a:t>
            </a:r>
          </a:p>
          <a:p>
            <a:pPr marL="0" indent="0" algn="ctr">
              <a:buNone/>
            </a:pPr>
            <a:endParaRPr lang="tr-TR" sz="2600" dirty="0" smtClean="0"/>
          </a:p>
          <a:p>
            <a:pPr marL="0" indent="0" algn="ctr">
              <a:buNone/>
            </a:pPr>
            <a:r>
              <a:rPr lang="tr-TR" sz="2600" b="1" dirty="0" smtClean="0"/>
              <a:t>YKS’DE EDEBİYAT - SOSYAL BİLİMLER 1 SINAVI 40 SORU</a:t>
            </a:r>
          </a:p>
          <a:p>
            <a:pPr marL="0" indent="0" algn="ctr">
              <a:buNone/>
            </a:pPr>
            <a:r>
              <a:rPr lang="tr-TR" sz="2600" b="1" dirty="0" smtClean="0"/>
              <a:t>  ve </a:t>
            </a:r>
          </a:p>
          <a:p>
            <a:pPr marL="0" indent="0" algn="ctr">
              <a:buNone/>
            </a:pPr>
            <a:r>
              <a:rPr lang="tr-TR" sz="2600" b="1" dirty="0" smtClean="0"/>
              <a:t>             SOSYAL BİLİMLER 2 SINAVI 40 SORU</a:t>
            </a:r>
            <a:endParaRPr lang="tr-TR" sz="2600" b="1" dirty="0"/>
          </a:p>
        </p:txBody>
      </p:sp>
    </p:spTree>
    <p:extLst>
      <p:ext uri="{BB962C8B-B14F-4D97-AF65-F5344CB8AC3E}">
        <p14:creationId xmlns:p14="http://schemas.microsoft.com/office/powerpoint/2010/main" val="351267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148064" y="188640"/>
            <a:ext cx="3995936" cy="6669360"/>
          </a:xfrm>
        </p:spPr>
        <p:txBody>
          <a:bodyPr>
            <a:noAutofit/>
          </a:bodyPr>
          <a:lstStyle/>
          <a:p>
            <a:pPr marL="0" indent="0">
              <a:buNone/>
            </a:pPr>
            <a:r>
              <a:rPr lang="tr-TR" sz="2800" dirty="0" smtClean="0">
                <a:latin typeface="Open Sans"/>
              </a:rPr>
              <a:t>İstatistiksel Bilgiler Ve Birimlerimiz</a:t>
            </a:r>
            <a:r>
              <a:rPr lang="tr-TR" sz="2800" dirty="0">
                <a:latin typeface="Open Sans"/>
              </a:rPr>
              <a:t/>
            </a:r>
            <a:br>
              <a:rPr lang="tr-TR" sz="2800" dirty="0">
                <a:latin typeface="Open Sans"/>
              </a:rPr>
            </a:br>
            <a:endParaRPr lang="tr-TR" sz="2800" dirty="0" smtClean="0">
              <a:latin typeface="Open Sans"/>
            </a:endParaRPr>
          </a:p>
          <a:p>
            <a:pPr marL="0" indent="0">
              <a:buNone/>
            </a:pPr>
            <a:r>
              <a:rPr lang="tr-TR" sz="2000" dirty="0" smtClean="0">
                <a:latin typeface="Open Sans"/>
              </a:rPr>
              <a:t>Öğretmen :32</a:t>
            </a:r>
            <a:endParaRPr lang="tr-TR" sz="2000" dirty="0">
              <a:latin typeface="Open Sans"/>
            </a:endParaRPr>
          </a:p>
          <a:p>
            <a:r>
              <a:rPr lang="tr-TR" sz="2000" dirty="0">
                <a:latin typeface="Open Sans"/>
              </a:rPr>
              <a:t>Rehber Öğretmen :1</a:t>
            </a:r>
          </a:p>
          <a:p>
            <a:r>
              <a:rPr lang="tr-TR" sz="2000">
                <a:latin typeface="Open Sans"/>
              </a:rPr>
              <a:t>Öğrenci </a:t>
            </a:r>
            <a:r>
              <a:rPr lang="tr-TR" sz="2000" smtClean="0">
                <a:latin typeface="Open Sans"/>
              </a:rPr>
              <a:t>: 365</a:t>
            </a:r>
            <a:endParaRPr lang="tr-TR" sz="2000" dirty="0">
              <a:latin typeface="Open Sans"/>
            </a:endParaRPr>
          </a:p>
          <a:p>
            <a:r>
              <a:rPr lang="tr-TR" sz="2000" dirty="0">
                <a:latin typeface="Open Sans"/>
              </a:rPr>
              <a:t>Derslik :</a:t>
            </a:r>
            <a:r>
              <a:rPr lang="tr-TR" sz="2000" dirty="0" smtClean="0">
                <a:latin typeface="Open Sans"/>
              </a:rPr>
              <a:t>13</a:t>
            </a:r>
            <a:endParaRPr lang="tr-TR" sz="2000" dirty="0">
              <a:latin typeface="Open Sans"/>
            </a:endParaRPr>
          </a:p>
          <a:p>
            <a:r>
              <a:rPr lang="tr-TR" sz="2000" dirty="0">
                <a:latin typeface="Open Sans"/>
              </a:rPr>
              <a:t>Müzik atölyesi :1</a:t>
            </a:r>
          </a:p>
          <a:p>
            <a:r>
              <a:rPr lang="tr-TR" sz="2000" dirty="0">
                <a:latin typeface="Open Sans"/>
              </a:rPr>
              <a:t>Resim atölyesi :</a:t>
            </a:r>
            <a:r>
              <a:rPr lang="tr-TR" sz="2000" dirty="0" smtClean="0">
                <a:latin typeface="Open Sans"/>
              </a:rPr>
              <a:t>1</a:t>
            </a:r>
          </a:p>
          <a:p>
            <a:r>
              <a:rPr lang="tr-TR" sz="2000" dirty="0" smtClean="0">
                <a:latin typeface="Open Sans"/>
              </a:rPr>
              <a:t>Yapay Zeka ve Yazılım </a:t>
            </a:r>
            <a:r>
              <a:rPr lang="tr-TR" sz="2000" dirty="0">
                <a:latin typeface="Open Sans"/>
              </a:rPr>
              <a:t>A</a:t>
            </a:r>
            <a:r>
              <a:rPr lang="tr-TR" sz="2000" dirty="0" smtClean="0">
                <a:latin typeface="Open Sans"/>
              </a:rPr>
              <a:t>tölyesi:1</a:t>
            </a:r>
            <a:endParaRPr lang="tr-TR" sz="2000" dirty="0">
              <a:latin typeface="Open Sans"/>
            </a:endParaRPr>
          </a:p>
          <a:p>
            <a:r>
              <a:rPr lang="tr-TR" sz="2000" dirty="0" smtClean="0">
                <a:latin typeface="Open Sans"/>
              </a:rPr>
              <a:t>Kütüphane </a:t>
            </a:r>
            <a:r>
              <a:rPr lang="tr-TR" sz="2000" dirty="0">
                <a:latin typeface="Open Sans"/>
              </a:rPr>
              <a:t>:1</a:t>
            </a:r>
          </a:p>
          <a:p>
            <a:r>
              <a:rPr lang="tr-TR" sz="2000" dirty="0">
                <a:latin typeface="Open Sans"/>
              </a:rPr>
              <a:t>Fen </a:t>
            </a:r>
            <a:r>
              <a:rPr lang="tr-TR" sz="2000" dirty="0" smtClean="0">
                <a:latin typeface="Open Sans"/>
              </a:rPr>
              <a:t>Laboratuvarı </a:t>
            </a:r>
            <a:r>
              <a:rPr lang="tr-TR" sz="2000" dirty="0">
                <a:latin typeface="Open Sans"/>
              </a:rPr>
              <a:t>:3</a:t>
            </a:r>
          </a:p>
          <a:p>
            <a:r>
              <a:rPr lang="tr-TR" sz="2000" dirty="0" smtClean="0">
                <a:latin typeface="Open Sans"/>
              </a:rPr>
              <a:t>Konferans </a:t>
            </a:r>
            <a:r>
              <a:rPr lang="tr-TR" sz="2000" dirty="0">
                <a:latin typeface="Open Sans"/>
              </a:rPr>
              <a:t>Salonu :1</a:t>
            </a:r>
          </a:p>
          <a:p>
            <a:r>
              <a:rPr lang="tr-TR" sz="2000" dirty="0" smtClean="0">
                <a:latin typeface="Open Sans"/>
              </a:rPr>
              <a:t>Kapalı Spor </a:t>
            </a:r>
            <a:r>
              <a:rPr lang="tr-TR" sz="2000" dirty="0">
                <a:latin typeface="Open Sans"/>
              </a:rPr>
              <a:t>Salonu :1</a:t>
            </a:r>
          </a:p>
          <a:p>
            <a:r>
              <a:rPr lang="tr-TR" sz="2000" dirty="0">
                <a:latin typeface="Open Sans"/>
              </a:rPr>
              <a:t>Öğretim Şekli :Normal Öğretim</a:t>
            </a:r>
          </a:p>
          <a:p>
            <a:r>
              <a:rPr lang="tr-TR" sz="2000" dirty="0">
                <a:latin typeface="Open Sans"/>
              </a:rPr>
              <a:t>Yemekhane :1</a:t>
            </a:r>
          </a:p>
          <a:p>
            <a:r>
              <a:rPr lang="tr-TR" sz="2000" dirty="0">
                <a:latin typeface="Open Sans"/>
              </a:rPr>
              <a:t>Kantin :1</a:t>
            </a:r>
          </a:p>
          <a:p>
            <a:endParaRPr lang="tr-TR" sz="2000" dirty="0">
              <a:latin typeface="Open Sans"/>
            </a:endParaRPr>
          </a:p>
          <a:p>
            <a:endParaRPr lang="tr-TR" sz="2000" dirty="0"/>
          </a:p>
        </p:txBody>
      </p:sp>
      <p:pic>
        <p:nvPicPr>
          <p:cNvPr id="6" name="Resim Yer Tutucusu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31" b="12431"/>
          <a:stretch>
            <a:fillRect/>
          </a:stretch>
        </p:blipFill>
        <p:spPr>
          <a:xfrm>
            <a:off x="683568" y="1052736"/>
            <a:ext cx="4206240" cy="4206240"/>
          </a:xfrm>
        </p:spPr>
      </p:pic>
    </p:spTree>
    <p:extLst>
      <p:ext uri="{BB962C8B-B14F-4D97-AF65-F5344CB8AC3E}">
        <p14:creationId xmlns:p14="http://schemas.microsoft.com/office/powerpoint/2010/main" val="16731731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rgbClr val="C00000"/>
                </a:solidFill>
              </a:rPr>
              <a:t>EŞİT AĞIRLIK / TÜRKÇE MATEMATİK ALAN</a:t>
            </a:r>
            <a:endParaRPr lang="tr-TR" sz="4000" b="1" dirty="0">
              <a:solidFill>
                <a:srgbClr val="C00000"/>
              </a:solidFill>
            </a:endParaRPr>
          </a:p>
        </p:txBody>
      </p:sp>
      <p:sp>
        <p:nvSpPr>
          <p:cNvPr id="3" name="İçerik Yer Tutucusu 2"/>
          <p:cNvSpPr>
            <a:spLocks noGrp="1"/>
          </p:cNvSpPr>
          <p:nvPr>
            <p:ph idx="1"/>
          </p:nvPr>
        </p:nvSpPr>
        <p:spPr>
          <a:xfrm>
            <a:off x="457200" y="1600200"/>
            <a:ext cx="7643192" cy="4525963"/>
          </a:xfrm>
        </p:spPr>
        <p:txBody>
          <a:bodyPr>
            <a:normAutofit/>
          </a:bodyPr>
          <a:lstStyle/>
          <a:p>
            <a:pPr algn="ctr"/>
            <a:endParaRPr lang="tr-TR" sz="2800" dirty="0" smtClean="0"/>
          </a:p>
          <a:p>
            <a:pPr marL="0" indent="0" algn="ctr">
              <a:buNone/>
            </a:pPr>
            <a:r>
              <a:rPr lang="tr-TR" sz="2800" dirty="0" smtClean="0"/>
              <a:t> EŞİT AĞIRLIK  (</a:t>
            </a:r>
            <a:r>
              <a:rPr lang="tr-TR" sz="2800" b="1" dirty="0" smtClean="0">
                <a:solidFill>
                  <a:srgbClr val="FF0000"/>
                </a:solidFill>
              </a:rPr>
              <a:t>EA</a:t>
            </a:r>
            <a:r>
              <a:rPr lang="tr-TR" sz="2800" dirty="0" smtClean="0"/>
              <a:t>)</a:t>
            </a:r>
          </a:p>
          <a:p>
            <a:pPr marL="0" indent="0" algn="ctr">
              <a:buNone/>
            </a:pPr>
            <a:endParaRPr lang="tr-TR" sz="2800" dirty="0"/>
          </a:p>
          <a:p>
            <a:pPr marL="0" indent="0" algn="ctr">
              <a:buNone/>
            </a:pPr>
            <a:r>
              <a:rPr lang="tr-TR" sz="2800" dirty="0" smtClean="0"/>
              <a:t>   AYT’DE </a:t>
            </a:r>
            <a:r>
              <a:rPr lang="tr-TR" sz="2800" dirty="0"/>
              <a:t>GİRMESİ GEREKEN </a:t>
            </a:r>
            <a:r>
              <a:rPr lang="tr-TR" sz="2800" dirty="0" smtClean="0"/>
              <a:t>SINAVLAR</a:t>
            </a:r>
          </a:p>
          <a:p>
            <a:pPr marL="0" indent="0" algn="ctr">
              <a:buNone/>
            </a:pPr>
            <a:endParaRPr lang="tr-TR" sz="2800" dirty="0"/>
          </a:p>
          <a:p>
            <a:pPr marL="0" indent="0" algn="ctr">
              <a:buNone/>
            </a:pPr>
            <a:r>
              <a:rPr lang="tr-TR" sz="2800" b="1" dirty="0"/>
              <a:t>YKS’DE EDEBİYAT - SOSYAL BİLİMLER 1 SINAVI 40 SORU</a:t>
            </a:r>
          </a:p>
          <a:p>
            <a:pPr marL="0" indent="0" algn="ctr">
              <a:buNone/>
            </a:pPr>
            <a:r>
              <a:rPr lang="tr-TR" sz="2800" b="1" dirty="0"/>
              <a:t>  ve </a:t>
            </a:r>
          </a:p>
          <a:p>
            <a:pPr marL="0" indent="0" algn="ctr">
              <a:buNone/>
            </a:pPr>
            <a:r>
              <a:rPr lang="tr-TR" sz="2800" b="1" dirty="0" smtClean="0"/>
              <a:t>METEMATİK SINAVI </a:t>
            </a:r>
            <a:r>
              <a:rPr lang="tr-TR" sz="2800" b="1" dirty="0"/>
              <a:t>40 SORU</a:t>
            </a:r>
          </a:p>
          <a:p>
            <a:pPr marL="0" indent="0" algn="ctr">
              <a:buNone/>
            </a:pPr>
            <a:endParaRPr lang="tr-TR" sz="2800" dirty="0"/>
          </a:p>
        </p:txBody>
      </p:sp>
    </p:spTree>
    <p:extLst>
      <p:ext uri="{BB962C8B-B14F-4D97-AF65-F5344CB8AC3E}">
        <p14:creationId xmlns:p14="http://schemas.microsoft.com/office/powerpoint/2010/main" val="2270935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rgbClr val="C00000"/>
                </a:solidFill>
              </a:rPr>
              <a:t>SAYISAL / MATEMATİK FEN ALAN</a:t>
            </a:r>
            <a:endParaRPr lang="tr-TR" sz="4000" b="1" dirty="0">
              <a:solidFill>
                <a:srgbClr val="C00000"/>
              </a:solidFill>
            </a:endParaRPr>
          </a:p>
        </p:txBody>
      </p:sp>
      <p:sp>
        <p:nvSpPr>
          <p:cNvPr id="3" name="İçerik Yer Tutucusu 2"/>
          <p:cNvSpPr>
            <a:spLocks noGrp="1"/>
          </p:cNvSpPr>
          <p:nvPr>
            <p:ph idx="1"/>
          </p:nvPr>
        </p:nvSpPr>
        <p:spPr>
          <a:xfrm>
            <a:off x="467544" y="1628800"/>
            <a:ext cx="8229600" cy="4525963"/>
          </a:xfrm>
        </p:spPr>
        <p:txBody>
          <a:bodyPr>
            <a:normAutofit/>
          </a:bodyPr>
          <a:lstStyle/>
          <a:p>
            <a:pPr algn="ctr"/>
            <a:endParaRPr lang="tr-TR" sz="2800" dirty="0"/>
          </a:p>
          <a:p>
            <a:pPr marL="0" indent="0" algn="ctr">
              <a:buNone/>
            </a:pPr>
            <a:r>
              <a:rPr lang="tr-TR" sz="2800" dirty="0"/>
              <a:t> </a:t>
            </a:r>
            <a:r>
              <a:rPr lang="tr-TR" sz="2800" dirty="0" smtClean="0"/>
              <a:t>SAYISAL(</a:t>
            </a:r>
            <a:r>
              <a:rPr lang="tr-TR" sz="2800" b="1" dirty="0" smtClean="0">
                <a:solidFill>
                  <a:srgbClr val="FF0000"/>
                </a:solidFill>
              </a:rPr>
              <a:t>SAY</a:t>
            </a:r>
            <a:r>
              <a:rPr lang="tr-TR" sz="2800" dirty="0" smtClean="0"/>
              <a:t>)</a:t>
            </a:r>
            <a:endParaRPr lang="tr-TR" sz="2800" dirty="0"/>
          </a:p>
          <a:p>
            <a:pPr marL="0" indent="0" algn="ctr">
              <a:buNone/>
            </a:pPr>
            <a:endParaRPr lang="tr-TR" sz="2800" dirty="0"/>
          </a:p>
          <a:p>
            <a:pPr marL="0" indent="0" algn="ctr">
              <a:buNone/>
            </a:pPr>
            <a:r>
              <a:rPr lang="tr-TR" sz="2800" dirty="0"/>
              <a:t>   </a:t>
            </a:r>
            <a:r>
              <a:rPr lang="tr-TR" sz="2800" dirty="0" smtClean="0"/>
              <a:t>AYT’DE </a:t>
            </a:r>
            <a:r>
              <a:rPr lang="tr-TR" sz="2800" dirty="0"/>
              <a:t>GİRMESİ GEREKEN SINAVLAR</a:t>
            </a:r>
          </a:p>
          <a:p>
            <a:pPr marL="0" indent="0" algn="ctr">
              <a:buNone/>
            </a:pPr>
            <a:endParaRPr lang="tr-TR" sz="2800" dirty="0"/>
          </a:p>
          <a:p>
            <a:pPr marL="0" indent="0" algn="ctr">
              <a:buNone/>
            </a:pPr>
            <a:r>
              <a:rPr lang="tr-TR" sz="2800" b="1" dirty="0" smtClean="0"/>
              <a:t>FEN BİLİMLERİ SINAVI 40 SORU</a:t>
            </a:r>
            <a:endParaRPr lang="tr-TR" sz="2800" b="1" dirty="0"/>
          </a:p>
          <a:p>
            <a:pPr marL="0" indent="0" algn="ctr">
              <a:buNone/>
            </a:pPr>
            <a:r>
              <a:rPr lang="tr-TR" sz="2800" b="1" dirty="0"/>
              <a:t>  ve </a:t>
            </a:r>
          </a:p>
          <a:p>
            <a:pPr marL="0" indent="0" algn="ctr">
              <a:buNone/>
            </a:pPr>
            <a:r>
              <a:rPr lang="tr-TR" sz="2800" b="1" dirty="0"/>
              <a:t>METEMATİK SINAVI 40 SOR</a:t>
            </a:r>
            <a:endParaRPr lang="tr-TR" sz="2800" dirty="0"/>
          </a:p>
        </p:txBody>
      </p:sp>
    </p:spTree>
    <p:extLst>
      <p:ext uri="{BB962C8B-B14F-4D97-AF65-F5344CB8AC3E}">
        <p14:creationId xmlns:p14="http://schemas.microsoft.com/office/powerpoint/2010/main" val="4173052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008112"/>
          </a:xfrm>
        </p:spPr>
        <p:txBody>
          <a:bodyPr/>
          <a:lstStyle/>
          <a:p>
            <a:r>
              <a:rPr lang="tr-TR" b="1" dirty="0" smtClean="0">
                <a:solidFill>
                  <a:srgbClr val="C00000"/>
                </a:solidFill>
              </a:rPr>
              <a:t>BAŞARI SINIRLAMASI ŞARTI:</a:t>
            </a:r>
            <a:endParaRPr lang="tr-TR" b="1" dirty="0">
              <a:solidFill>
                <a:srgbClr val="C00000"/>
              </a:solidFill>
            </a:endParaRPr>
          </a:p>
        </p:txBody>
      </p:sp>
      <p:sp>
        <p:nvSpPr>
          <p:cNvPr id="3" name="İçerik Yer Tutucusu 2"/>
          <p:cNvSpPr>
            <a:spLocks noGrp="1"/>
          </p:cNvSpPr>
          <p:nvPr>
            <p:ph idx="1"/>
          </p:nvPr>
        </p:nvSpPr>
        <p:spPr>
          <a:xfrm>
            <a:off x="0" y="1268760"/>
            <a:ext cx="8172400" cy="5589240"/>
          </a:xfrm>
        </p:spPr>
        <p:txBody>
          <a:bodyPr>
            <a:normAutofit/>
          </a:bodyPr>
          <a:lstStyle/>
          <a:p>
            <a:r>
              <a:rPr lang="tr-TR" dirty="0" smtClean="0"/>
              <a:t>Tıp:                         50.000 (Sayısal puanda)</a:t>
            </a:r>
          </a:p>
          <a:p>
            <a:r>
              <a:rPr lang="tr-TR" dirty="0" smtClean="0"/>
              <a:t>Diş Hekimliği            80.000 (Sayısal Puanda)</a:t>
            </a:r>
          </a:p>
          <a:p>
            <a:r>
              <a:rPr lang="tr-TR" dirty="0" smtClean="0"/>
              <a:t>Eczacılık                  100.000 (Sayısal Puanda)</a:t>
            </a:r>
          </a:p>
          <a:p>
            <a:r>
              <a:rPr lang="tr-TR" dirty="0" smtClean="0"/>
              <a:t>Hukuk:                    125.000 (EA Puanda) </a:t>
            </a:r>
            <a:endParaRPr lang="tr-TR" sz="2400" dirty="0" smtClean="0"/>
          </a:p>
          <a:p>
            <a:r>
              <a:rPr lang="tr-TR" dirty="0" smtClean="0"/>
              <a:t>Mimarlık:                 250.000 </a:t>
            </a:r>
            <a:r>
              <a:rPr lang="tr-TR" dirty="0"/>
              <a:t>(Sayısal puanda</a:t>
            </a:r>
            <a:r>
              <a:rPr lang="tr-TR" dirty="0" smtClean="0"/>
              <a:t>)</a:t>
            </a:r>
          </a:p>
          <a:p>
            <a:r>
              <a:rPr lang="tr-TR" dirty="0" smtClean="0"/>
              <a:t>Öğretmenlik ve PDR: 300.000 (Say-EA-Söz-Dil Puanda)</a:t>
            </a:r>
          </a:p>
          <a:p>
            <a:r>
              <a:rPr lang="tr-TR" dirty="0"/>
              <a:t>Mühendislikler: </a:t>
            </a:r>
            <a:r>
              <a:rPr lang="tr-TR" dirty="0" smtClean="0"/>
              <a:t>300.000 </a:t>
            </a:r>
            <a:r>
              <a:rPr lang="tr-TR" dirty="0"/>
              <a:t>(Sayısal puanda</a:t>
            </a:r>
            <a:r>
              <a:rPr lang="tr-TR" dirty="0" smtClean="0"/>
              <a:t>)</a:t>
            </a:r>
            <a:endParaRPr lang="tr-TR" dirty="0"/>
          </a:p>
          <a:p>
            <a:pPr marL="0" indent="0">
              <a:buNone/>
            </a:pPr>
            <a:r>
              <a:rPr lang="tr-TR" sz="2600" dirty="0">
                <a:solidFill>
                  <a:srgbClr val="C00000"/>
                </a:solidFill>
              </a:rPr>
              <a:t> </a:t>
            </a:r>
            <a:r>
              <a:rPr lang="tr-TR" sz="2600" dirty="0" smtClean="0">
                <a:solidFill>
                  <a:srgbClr val="C00000"/>
                </a:solidFill>
              </a:rPr>
              <a:t>  (Su, Orman ve Ziraat mühendislikleri hariç)</a:t>
            </a:r>
          </a:p>
          <a:p>
            <a:pPr marL="0" indent="0">
              <a:buNone/>
            </a:pPr>
            <a:r>
              <a:rPr lang="tr-TR" sz="2800" b="1" dirty="0" smtClean="0"/>
              <a:t>Adayların bu programları tercih edebilmeleri için ilgili puan türlerinde, belirtilen başarı sırası içinde olması gerekmektedir. </a:t>
            </a:r>
            <a:endParaRPr lang="tr-TR" sz="2800" b="1" dirty="0"/>
          </a:p>
        </p:txBody>
      </p:sp>
    </p:spTree>
    <p:extLst>
      <p:ext uri="{BB962C8B-B14F-4D97-AF65-F5344CB8AC3E}">
        <p14:creationId xmlns:p14="http://schemas.microsoft.com/office/powerpoint/2010/main" val="338841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Arial" panose="020B0604020202020204" pitchFamily="34" charset="0"/>
              <a:ea typeface="ＭＳ Ｐゴシック" panose="020B0600070205080204" pitchFamily="34" charset="-128"/>
            </a:endParaRPr>
          </a:p>
        </p:txBody>
      </p:sp>
      <p:sp>
        <p:nvSpPr>
          <p:cNvPr id="3" name="2 İçerik Yer Tutucusu"/>
          <p:cNvSpPr>
            <a:spLocks/>
          </p:cNvSpPr>
          <p:nvPr/>
        </p:nvSpPr>
        <p:spPr bwMode="auto">
          <a:xfrm>
            <a:off x="904875" y="2773363"/>
            <a:ext cx="79009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tr-TR" altLang="tr-TR" sz="2400">
              <a:ea typeface="ＭＳ Ｐゴシック" panose="020B0600070205080204" pitchFamily="34" charset="-128"/>
            </a:endParaRPr>
          </a:p>
        </p:txBody>
      </p:sp>
      <p:sp>
        <p:nvSpPr>
          <p:cNvPr id="24582" name="7 Dikdörtgen"/>
          <p:cNvSpPr>
            <a:spLocks noChangeArrowheads="1"/>
          </p:cNvSpPr>
          <p:nvPr/>
        </p:nvSpPr>
        <p:spPr bwMode="auto">
          <a:xfrm>
            <a:off x="1555750" y="1968500"/>
            <a:ext cx="66738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a:latin typeface="Arial" panose="020B0604020202020204" pitchFamily="34" charset="0"/>
              <a:ea typeface="ＭＳ Ｐゴシック" panose="020B0600070205080204" pitchFamily="34" charset="-128"/>
            </a:endParaRPr>
          </a:p>
        </p:txBody>
      </p:sp>
      <p:sp>
        <p:nvSpPr>
          <p:cNvPr id="10" name="1 Başlık"/>
          <p:cNvSpPr txBox="1">
            <a:spLocks/>
          </p:cNvSpPr>
          <p:nvPr/>
        </p:nvSpPr>
        <p:spPr>
          <a:xfrm>
            <a:off x="0" y="21788"/>
            <a:ext cx="8316416" cy="6132512"/>
          </a:xfrm>
          <a:prstGeom prst="rect">
            <a:avLst/>
          </a:prstGeom>
        </p:spPr>
        <p:txBody>
          <a:bodyPr/>
          <a:lstStyle/>
          <a:p>
            <a:pPr algn="ctr">
              <a:defRPr/>
            </a:pPr>
            <a:endParaRPr lang="tr-TR" sz="2800" b="1" dirty="0" smtClean="0">
              <a:solidFill>
                <a:schemeClr val="tx2"/>
              </a:solidFill>
              <a:latin typeface="Albertus Extra Bold" pitchFamily="34" charset="0"/>
              <a:ea typeface="+mj-ea"/>
              <a:cs typeface="+mj-cs"/>
            </a:endParaRPr>
          </a:p>
          <a:p>
            <a:pPr algn="ctr">
              <a:defRPr/>
            </a:pPr>
            <a:r>
              <a:rPr lang="tr-TR" sz="2800" b="1" dirty="0" smtClean="0">
                <a:solidFill>
                  <a:schemeClr val="tx2"/>
                </a:solidFill>
                <a:latin typeface="Albertus Extra Bold" pitchFamily="34" charset="0"/>
                <a:ea typeface="+mj-ea"/>
                <a:cs typeface="+mj-cs"/>
              </a:rPr>
              <a:t>Kısacası</a:t>
            </a:r>
          </a:p>
          <a:p>
            <a:pPr algn="ctr">
              <a:defRPr/>
            </a:pPr>
            <a:endParaRPr lang="tr-TR" sz="28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smtClean="0">
                <a:solidFill>
                  <a:schemeClr val="tx2"/>
                </a:solidFill>
                <a:latin typeface="Albertus Extra Bold" pitchFamily="34" charset="0"/>
                <a:ea typeface="+mj-ea"/>
                <a:cs typeface="+mj-cs"/>
              </a:rPr>
              <a:t>Nasıl başlarsanız öyle gider.</a:t>
            </a:r>
          </a:p>
          <a:p>
            <a:pPr>
              <a:defRPr/>
            </a:pPr>
            <a:endParaRPr lang="tr-TR" sz="2000" b="1" dirty="0" smtClean="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smtClean="0">
                <a:solidFill>
                  <a:schemeClr val="tx2"/>
                </a:solidFill>
                <a:latin typeface="Albertus Extra Bold" pitchFamily="34" charset="0"/>
                <a:ea typeface="+mj-ea"/>
                <a:cs typeface="+mj-cs"/>
              </a:rPr>
              <a:t>Konu </a:t>
            </a:r>
            <a:r>
              <a:rPr lang="tr-TR" sz="2000" b="1" dirty="0">
                <a:solidFill>
                  <a:schemeClr val="tx2"/>
                </a:solidFill>
                <a:latin typeface="Albertus Extra Bold" pitchFamily="34" charset="0"/>
                <a:ea typeface="+mj-ea"/>
                <a:cs typeface="+mj-cs"/>
              </a:rPr>
              <a:t>kapatma programı </a:t>
            </a:r>
            <a:r>
              <a:rPr lang="tr-TR" sz="2000" b="1" dirty="0" smtClean="0">
                <a:solidFill>
                  <a:schemeClr val="tx2"/>
                </a:solidFill>
                <a:latin typeface="Albertus Extra Bold" pitchFamily="34" charset="0"/>
                <a:ea typeface="+mj-ea"/>
                <a:cs typeface="+mj-cs"/>
              </a:rPr>
              <a:t>hazırlanmalı</a:t>
            </a:r>
          </a:p>
          <a:p>
            <a:pPr>
              <a:defRPr/>
            </a:pPr>
            <a:endParaRPr lang="tr-TR" sz="20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smtClean="0">
                <a:solidFill>
                  <a:schemeClr val="tx2"/>
                </a:solidFill>
                <a:latin typeface="Albertus Extra Bold" pitchFamily="34" charset="0"/>
                <a:ea typeface="+mj-ea"/>
                <a:cs typeface="+mj-cs"/>
              </a:rPr>
              <a:t>9 un TYT si 10. sınıfın sonuna bitmeli</a:t>
            </a:r>
          </a:p>
          <a:p>
            <a:pPr>
              <a:defRPr/>
            </a:pPr>
            <a:endParaRPr lang="tr-TR" sz="20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a:solidFill>
                  <a:schemeClr val="tx2"/>
                </a:solidFill>
                <a:latin typeface="Albertus Extra Bold" pitchFamily="34" charset="0"/>
                <a:ea typeface="+mj-ea"/>
                <a:cs typeface="+mj-cs"/>
              </a:rPr>
              <a:t>G</a:t>
            </a:r>
            <a:r>
              <a:rPr lang="tr-TR" sz="2000" b="1" dirty="0" smtClean="0">
                <a:solidFill>
                  <a:schemeClr val="tx2"/>
                </a:solidFill>
                <a:latin typeface="Albertus Extra Bold" pitchFamily="34" charset="0"/>
                <a:ea typeface="+mj-ea"/>
                <a:cs typeface="+mj-cs"/>
              </a:rPr>
              <a:t>ünlük </a:t>
            </a:r>
            <a:r>
              <a:rPr lang="tr-TR" sz="2000" b="1" dirty="0">
                <a:solidFill>
                  <a:schemeClr val="tx2"/>
                </a:solidFill>
                <a:latin typeface="Albertus Extra Bold" pitchFamily="34" charset="0"/>
                <a:ea typeface="+mj-ea"/>
                <a:cs typeface="+mj-cs"/>
              </a:rPr>
              <a:t>kitap okuma </a:t>
            </a:r>
            <a:r>
              <a:rPr lang="tr-TR" sz="2000" b="1" dirty="0" smtClean="0">
                <a:solidFill>
                  <a:schemeClr val="tx2"/>
                </a:solidFill>
                <a:latin typeface="Albertus Extra Bold" pitchFamily="34" charset="0"/>
                <a:ea typeface="+mj-ea"/>
                <a:cs typeface="+mj-cs"/>
              </a:rPr>
              <a:t>alışkanlığı</a:t>
            </a:r>
          </a:p>
          <a:p>
            <a:pPr>
              <a:defRPr/>
            </a:pPr>
            <a:endParaRPr lang="tr-TR" sz="20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a:solidFill>
                  <a:schemeClr val="tx2"/>
                </a:solidFill>
                <a:latin typeface="Albertus Extra Bold" pitchFamily="34" charset="0"/>
                <a:ea typeface="+mj-ea"/>
                <a:cs typeface="+mj-cs"/>
              </a:rPr>
              <a:t>TYT denemeleri </a:t>
            </a:r>
            <a:r>
              <a:rPr lang="tr-TR" sz="2000" b="1" dirty="0" smtClean="0">
                <a:solidFill>
                  <a:schemeClr val="tx2"/>
                </a:solidFill>
                <a:latin typeface="Albertus Extra Bold" pitchFamily="34" charset="0"/>
                <a:ea typeface="+mj-ea"/>
                <a:cs typeface="+mj-cs"/>
              </a:rPr>
              <a:t>çözmeli</a:t>
            </a:r>
          </a:p>
          <a:p>
            <a:pPr>
              <a:defRPr/>
            </a:pPr>
            <a:endParaRPr lang="tr-TR" sz="20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a:solidFill>
                  <a:schemeClr val="tx2"/>
                </a:solidFill>
                <a:latin typeface="Albertus Extra Bold" pitchFamily="34" charset="0"/>
                <a:ea typeface="+mj-ea"/>
                <a:cs typeface="+mj-cs"/>
              </a:rPr>
              <a:t>Yaz tatilini ve 15 tatili çok iyi değerlendirmeli  </a:t>
            </a:r>
            <a:endParaRPr lang="tr-TR" sz="2000" b="1" dirty="0" smtClean="0">
              <a:solidFill>
                <a:schemeClr val="tx2"/>
              </a:solidFill>
              <a:latin typeface="Albertus Extra Bold" pitchFamily="34" charset="0"/>
              <a:ea typeface="+mj-ea"/>
              <a:cs typeface="+mj-cs"/>
            </a:endParaRPr>
          </a:p>
          <a:p>
            <a:pPr>
              <a:defRPr/>
            </a:pPr>
            <a:endParaRPr lang="tr-TR" sz="20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2000" b="1" dirty="0">
                <a:solidFill>
                  <a:schemeClr val="tx2"/>
                </a:solidFill>
                <a:latin typeface="Albertus Extra Bold" pitchFamily="34" charset="0"/>
                <a:ea typeface="+mj-ea"/>
                <a:cs typeface="+mj-cs"/>
              </a:rPr>
              <a:t>Devamsızlık </a:t>
            </a:r>
            <a:r>
              <a:rPr lang="tr-TR" sz="2000" b="1" dirty="0" smtClean="0">
                <a:solidFill>
                  <a:schemeClr val="tx2"/>
                </a:solidFill>
                <a:latin typeface="Albertus Extra Bold" pitchFamily="34" charset="0"/>
                <a:ea typeface="+mj-ea"/>
                <a:cs typeface="+mj-cs"/>
              </a:rPr>
              <a:t>yapılamaması</a:t>
            </a:r>
          </a:p>
          <a:p>
            <a:pPr marL="457200" indent="-457200">
              <a:buFont typeface="Arial" panose="020B0604020202020204" pitchFamily="34" charset="0"/>
              <a:buChar char="•"/>
              <a:defRPr/>
            </a:pPr>
            <a:endParaRPr lang="tr-TR" sz="20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r>
              <a:rPr lang="tr-TR" sz="4000" b="1" dirty="0">
                <a:solidFill>
                  <a:srgbClr val="7030A0"/>
                </a:solidFill>
                <a:hlinkClick r:id="rId5"/>
              </a:rPr>
              <a:t>http://karamanfen.meb.k12.tr</a:t>
            </a:r>
            <a:r>
              <a:rPr lang="tr-TR" sz="4000" dirty="0">
                <a:solidFill>
                  <a:srgbClr val="7030A0"/>
                </a:solidFill>
                <a:hlinkClick r:id="rId5"/>
              </a:rPr>
              <a:t>/</a:t>
            </a:r>
            <a:endParaRPr lang="tr-TR" sz="4000" dirty="0">
              <a:solidFill>
                <a:srgbClr val="7030A0"/>
              </a:solidFill>
            </a:endParaRPr>
          </a:p>
          <a:p>
            <a:pPr marL="457200" indent="-457200">
              <a:buFont typeface="Arial" panose="020B0604020202020204" pitchFamily="34" charset="0"/>
              <a:buChar char="•"/>
              <a:defRPr/>
            </a:pPr>
            <a:endParaRPr lang="tr-TR" sz="2800" b="1" dirty="0">
              <a:solidFill>
                <a:schemeClr val="tx2"/>
              </a:solidFill>
              <a:latin typeface="Albertus Extra Bold" pitchFamily="34" charset="0"/>
              <a:ea typeface="+mj-ea"/>
              <a:cs typeface="+mj-cs"/>
            </a:endParaRPr>
          </a:p>
          <a:p>
            <a:pPr marL="457200" indent="-457200">
              <a:buFont typeface="Arial" panose="020B0604020202020204" pitchFamily="34" charset="0"/>
              <a:buChar char="•"/>
              <a:defRPr/>
            </a:pPr>
            <a:endParaRPr lang="tr-TR" sz="2800" dirty="0">
              <a:solidFill>
                <a:schemeClr val="tx2"/>
              </a:solidFill>
              <a:latin typeface="Albertus Extra Bold" pitchFamily="34" charset="0"/>
              <a:ea typeface="+mj-ea"/>
              <a:cs typeface="+mj-cs"/>
            </a:endParaRPr>
          </a:p>
        </p:txBody>
      </p:sp>
    </p:spTree>
    <p:extLst>
      <p:ext uri="{BB962C8B-B14F-4D97-AF65-F5344CB8AC3E}">
        <p14:creationId xmlns:p14="http://schemas.microsoft.com/office/powerpoint/2010/main" val="1945909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7239000" cy="6123080"/>
          </a:xfrm>
        </p:spPr>
        <p:txBody>
          <a:bodyPr>
            <a:noAutofit/>
          </a:bodyPr>
          <a:lstStyle/>
          <a:p>
            <a:pPr algn="ctr">
              <a:buNone/>
            </a:pPr>
            <a:r>
              <a:rPr lang="tr-TR" sz="6600" i="1" dirty="0" smtClean="0">
                <a:solidFill>
                  <a:srgbClr val="FF0000"/>
                </a:solidFill>
              </a:rPr>
              <a:t> ?</a:t>
            </a:r>
          </a:p>
          <a:p>
            <a:pPr algn="ctr">
              <a:buNone/>
            </a:pPr>
            <a:r>
              <a:rPr lang="tr-TR" sz="6600" i="1" dirty="0" smtClean="0">
                <a:solidFill>
                  <a:srgbClr val="FF0000"/>
                </a:solidFill>
              </a:rPr>
              <a:t>SON </a:t>
            </a:r>
          </a:p>
          <a:p>
            <a:pPr algn="ctr">
              <a:buNone/>
            </a:pPr>
            <a:r>
              <a:rPr lang="tr-TR" sz="6600" i="1" dirty="0" smtClean="0">
                <a:solidFill>
                  <a:srgbClr val="FF0000"/>
                </a:solidFill>
              </a:rPr>
              <a:t>OLARAK </a:t>
            </a:r>
          </a:p>
          <a:p>
            <a:pPr algn="ctr">
              <a:buNone/>
            </a:pPr>
            <a:r>
              <a:rPr lang="tr-TR" sz="6600" i="1" dirty="0" smtClean="0">
                <a:solidFill>
                  <a:srgbClr val="FF0000"/>
                </a:solidFill>
              </a:rPr>
              <a:t>SORU –CEVAP KISMI</a:t>
            </a:r>
          </a:p>
        </p:txBody>
      </p:sp>
    </p:spTree>
    <p:extLst>
      <p:ext uri="{BB962C8B-B14F-4D97-AF65-F5344CB8AC3E}">
        <p14:creationId xmlns:p14="http://schemas.microsoft.com/office/powerpoint/2010/main" val="38102667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SINIF REHBER ÖĞRETMENLERİMİZ</a:t>
            </a:r>
            <a:endParaRPr lang="tr-TR" dirty="0"/>
          </a:p>
        </p:txBody>
      </p:sp>
      <p:sp>
        <p:nvSpPr>
          <p:cNvPr id="3" name="İçerik Yer Tutucusu 2"/>
          <p:cNvSpPr>
            <a:spLocks noGrp="1"/>
          </p:cNvSpPr>
          <p:nvPr>
            <p:ph idx="1"/>
          </p:nvPr>
        </p:nvSpPr>
        <p:spPr/>
        <p:txBody>
          <a:bodyPr/>
          <a:lstStyle/>
          <a:p>
            <a:pPr marL="0" indent="0">
              <a:buNone/>
            </a:pPr>
            <a:endParaRPr lang="tr-TR" dirty="0"/>
          </a:p>
          <a:p>
            <a:r>
              <a:rPr lang="tr-TR" dirty="0" smtClean="0"/>
              <a:t>9/A   NACİYE İREM KEBAPÇI</a:t>
            </a:r>
          </a:p>
          <a:p>
            <a:r>
              <a:rPr lang="tr-TR" dirty="0" smtClean="0"/>
              <a:t>9/B   MESUT BARAN</a:t>
            </a:r>
          </a:p>
          <a:p>
            <a:r>
              <a:rPr lang="tr-TR" dirty="0" smtClean="0"/>
              <a:t>9/C   UĞUR YILMAZER</a:t>
            </a:r>
            <a:endParaRPr lang="tr-TR" dirty="0"/>
          </a:p>
          <a:p>
            <a:r>
              <a:rPr lang="tr-TR" dirty="0" smtClean="0"/>
              <a:t>Rehberlik Servisinin Kullanım şekli</a:t>
            </a:r>
          </a:p>
          <a:p>
            <a:pPr marL="0" indent="0">
              <a:buNone/>
            </a:pPr>
            <a:r>
              <a:rPr lang="tr-TR" dirty="0" smtClean="0"/>
              <a:t>         Randevu alma – İzin kağıdı </a:t>
            </a:r>
            <a:endParaRPr lang="tr-TR" dirty="0"/>
          </a:p>
        </p:txBody>
      </p:sp>
    </p:spTree>
    <p:extLst>
      <p:ext uri="{BB962C8B-B14F-4D97-AF65-F5344CB8AC3E}">
        <p14:creationId xmlns:p14="http://schemas.microsoft.com/office/powerpoint/2010/main" val="113571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7950" y="1412776"/>
            <a:ext cx="9251950" cy="5445224"/>
          </a:xfrm>
        </p:spPr>
      </p:pic>
      <p:sp>
        <p:nvSpPr>
          <p:cNvPr id="3" name="Dikdörtgen 2"/>
          <p:cNvSpPr/>
          <p:nvPr/>
        </p:nvSpPr>
        <p:spPr>
          <a:xfrm>
            <a:off x="0" y="32048"/>
            <a:ext cx="8172400" cy="1258421"/>
          </a:xfrm>
          <a:prstGeom prst="rect">
            <a:avLst/>
          </a:prstGeom>
        </p:spPr>
        <p:txBody>
          <a:bodyPr wrap="square">
            <a:spAutoFit/>
          </a:bodyPr>
          <a:lstStyle/>
          <a:p>
            <a:pPr>
              <a:lnSpc>
                <a:spcPct val="107000"/>
              </a:lnSpc>
              <a:spcAft>
                <a:spcPts val="0"/>
              </a:spcAft>
            </a:pP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Mezun olan öğrencilerimiz, sınavlarda yüzde yüz başarı gösterirken; öğrencilerimizin ortalama yüzde 60’ı, ilk senesinde istedikleri üniversite ve bölüme yerleşmektedirler.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95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29400"/>
          </a:xfrm>
        </p:spPr>
      </p:pic>
    </p:spTree>
    <p:extLst>
      <p:ext uri="{BB962C8B-B14F-4D97-AF65-F5344CB8AC3E}">
        <p14:creationId xmlns:p14="http://schemas.microsoft.com/office/powerpoint/2010/main" val="311116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LL\Desktop\k_20141618_file-23.jpg"/>
          <p:cNvPicPr>
            <a:picLocks noChangeAspect="1" noChangeArrowheads="1"/>
          </p:cNvPicPr>
          <p:nvPr/>
        </p:nvPicPr>
        <p:blipFill>
          <a:blip r:embed="rId2" cstate="print"/>
          <a:srcRect/>
          <a:stretch>
            <a:fillRect/>
          </a:stretch>
        </p:blipFill>
        <p:spPr bwMode="auto">
          <a:xfrm>
            <a:off x="0" y="0"/>
            <a:ext cx="8172400" cy="6858000"/>
          </a:xfrm>
          <a:prstGeom prst="rect">
            <a:avLst/>
          </a:prstGeom>
          <a:noFill/>
        </p:spPr>
      </p:pic>
    </p:spTree>
    <p:extLst>
      <p:ext uri="{BB962C8B-B14F-4D97-AF65-F5344CB8AC3E}">
        <p14:creationId xmlns:p14="http://schemas.microsoft.com/office/powerpoint/2010/main" val="1728739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777</TotalTime>
  <Words>1704</Words>
  <Application>Microsoft Office PowerPoint</Application>
  <PresentationFormat>Ekran Gösterisi (4:3)</PresentationFormat>
  <Paragraphs>295</Paragraphs>
  <Slides>54</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ＭＳ Ｐゴシック</vt:lpstr>
      <vt:lpstr>Albertus Extra Bold</vt:lpstr>
      <vt:lpstr>Arial</vt:lpstr>
      <vt:lpstr>Calibri</vt:lpstr>
      <vt:lpstr>Open Sans</vt:lpstr>
      <vt:lpstr>Times New Roman</vt:lpstr>
      <vt:lpstr>Trebuchet MS</vt:lpstr>
      <vt:lpstr>Wingdings</vt:lpstr>
      <vt:lpstr>Wingdings 2</vt:lpstr>
      <vt:lpstr>Zengin</vt:lpstr>
      <vt:lpstr>PowerPoint Sunusu</vt:lpstr>
      <vt:lpstr>Konularımız</vt:lpstr>
      <vt:lpstr> Tarihçe</vt:lpstr>
      <vt:lpstr>VİZYON &amp; MİSYON</vt:lpstr>
      <vt:lpstr>PowerPoint Sunusu</vt:lpstr>
      <vt:lpstr>SINIF REHBER ÖĞRETMENLERİMİZ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Projelerimiz</vt:lpstr>
      <vt:lpstr>Ulaşım ve İletişim bilgileri :</vt:lpstr>
      <vt:lpstr>PowerPoint Sunusu</vt:lpstr>
      <vt:lpstr>                                                               SINAVLAR</vt:lpstr>
      <vt:lpstr>Beklentiler ve endişeler</vt:lpstr>
      <vt:lpstr>Beklentiler ve endişeler</vt:lpstr>
      <vt:lpstr>2024 YKS </vt:lpstr>
      <vt:lpstr>2024 YKS SINAVLARI:</vt:lpstr>
      <vt:lpstr>TYT NEDİR? (BİRİNCİ AŞAMA SINAVI) TEMEL YETENEK TESTİ</vt:lpstr>
      <vt:lpstr>SÖZEL MANTIK (40 TÜRKÇE 20 SOSYAL)</vt:lpstr>
      <vt:lpstr>SAYISAL MANTIK (40 MATEMATİK 20 FEN)</vt:lpstr>
      <vt:lpstr>TYT KAPSAMI </vt:lpstr>
      <vt:lpstr>TYT UYGULANIŞI</vt:lpstr>
      <vt:lpstr>TYT SORU DAĞILIMLAR</vt:lpstr>
      <vt:lpstr>PowerPoint Sunusu</vt:lpstr>
      <vt:lpstr>TYT’de ders başına her bir netin yaklaşık değeri</vt:lpstr>
      <vt:lpstr>AYT DERS KAPSAMLARI ve SORU SAYILARI </vt:lpstr>
      <vt:lpstr>Tarih-1 ve Coğrafya-1 Kapsamı</vt:lpstr>
      <vt:lpstr>Sosyal Bilimler-2 Sınavı: </vt:lpstr>
      <vt:lpstr>Sosyal Bilimler-2 Ders Kapsamları</vt:lpstr>
      <vt:lpstr>Fen Bilimleri Sınavı:  Bu derslerin tüm lise müfredatını kapsar. </vt:lpstr>
      <vt:lpstr>Matematik Sınavı:    Tüm Lise Matematik ve Geometri konularını kapsamaktadır.   Yaklaşık 30 mat 10 geometri sorusu sorulacaktır</vt:lpstr>
      <vt:lpstr>Dil Sınavı:</vt:lpstr>
      <vt:lpstr>AYT UYGULANIŞI</vt:lpstr>
      <vt:lpstr>ALAN YETERLİKİK TESTİ SÜRELERİ </vt:lpstr>
      <vt:lpstr>PowerPoint Sunusu</vt:lpstr>
      <vt:lpstr>PowerPoint Sunusu</vt:lpstr>
      <vt:lpstr>PowerPoint Sunusu</vt:lpstr>
      <vt:lpstr>PowerPoint Sunusu</vt:lpstr>
      <vt:lpstr>PowerPoint Sunusu</vt:lpstr>
      <vt:lpstr>HATIRLATMALAR</vt:lpstr>
      <vt:lpstr>AYT puanları birbirinden bağımsız hesaplanır </vt:lpstr>
      <vt:lpstr>YKS ALANLARI VE PUAN TÜRLERİ:</vt:lpstr>
      <vt:lpstr>EŞİT AĞIRLIK / TÜRKÇE MATEMATİK ALAN</vt:lpstr>
      <vt:lpstr>SAYISAL / MATEMATİK FEN ALAN</vt:lpstr>
      <vt:lpstr>BAŞARI SINIRLAMASI ŞARTI: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ustkat</cp:lastModifiedBy>
  <cp:revision>176</cp:revision>
  <dcterms:created xsi:type="dcterms:W3CDTF">2015-02-16T21:03:19Z</dcterms:created>
  <dcterms:modified xsi:type="dcterms:W3CDTF">2024-09-23T06:33:26Z</dcterms:modified>
</cp:coreProperties>
</file>